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73" r:id="rId3"/>
  </p:sldMasterIdLst>
  <p:notesMasterIdLst>
    <p:notesMasterId r:id="rId24"/>
  </p:notesMasterIdLst>
  <p:handoutMasterIdLst>
    <p:handoutMasterId r:id="rId25"/>
  </p:handoutMasterIdLst>
  <p:sldIdLst>
    <p:sldId id="268" r:id="rId4"/>
    <p:sldId id="267" r:id="rId5"/>
    <p:sldId id="333" r:id="rId6"/>
    <p:sldId id="346" r:id="rId7"/>
    <p:sldId id="372" r:id="rId8"/>
    <p:sldId id="2842" r:id="rId9"/>
    <p:sldId id="334" r:id="rId10"/>
    <p:sldId id="341" r:id="rId11"/>
    <p:sldId id="350" r:id="rId12"/>
    <p:sldId id="360" r:id="rId13"/>
    <p:sldId id="337" r:id="rId14"/>
    <p:sldId id="374" r:id="rId15"/>
    <p:sldId id="356" r:id="rId16"/>
    <p:sldId id="378" r:id="rId17"/>
    <p:sldId id="380" r:id="rId18"/>
    <p:sldId id="336" r:id="rId19"/>
    <p:sldId id="358" r:id="rId20"/>
    <p:sldId id="2843" r:id="rId21"/>
    <p:sldId id="348" r:id="rId22"/>
    <p:sldId id="364" r:id="rId23"/>
  </p:sldIdLst>
  <p:sldSz cx="12192000" cy="6858000"/>
  <p:notesSz cx="6858000" cy="9144000"/>
  <p:embeddedFontLst>
    <p:embeddedFont>
      <p:font typeface="OPPOSans B" panose="02010600030101010101" charset="-122"/>
      <p:regular r:id="rId26"/>
    </p:embeddedFont>
    <p:embeddedFont>
      <p:font typeface="江城斜黑体 100W" panose="02010600030101010101" charset="-122"/>
      <p:regular r:id="rId27"/>
    </p:embeddedFont>
    <p:embeddedFont>
      <p:font typeface="Aharoni" panose="02010803020104030203" pitchFamily="2" charset="-79"/>
      <p:bold r:id="rId28"/>
    </p:embeddedFont>
    <p:embeddedFont>
      <p:font typeface="OPPOSans H" panose="00020600040101010101" pitchFamily="18" charset="-122"/>
      <p:regular r:id="rId29"/>
    </p:embeddedFont>
    <p:embeddedFont>
      <p:font typeface="OPPOSans R" panose="00020600040101010101" pitchFamily="18" charset="-122"/>
      <p:regular r:id="rId30"/>
    </p:embeddedFont>
    <p:embeddedFont>
      <p:font typeface="江城斜黑体 900W" panose="020B0A00000000000000" pitchFamily="34" charset="-122"/>
      <p:bold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C493F528-350C-4E64-A78E-37176663D758}">
          <p14:sldIdLst>
            <p14:sldId id="268"/>
          </p14:sldIdLst>
        </p14:section>
        <p14:section name="目录页" id="{63685A6D-F7BA-40DE-AF34-3AEEA8CB955C}">
          <p14:sldIdLst>
            <p14:sldId id="267"/>
          </p14:sldIdLst>
        </p14:section>
        <p14:section name="第一部分" id="{0E0D3B9F-CD71-4D63-B3FD-2883796A53B2}">
          <p14:sldIdLst>
            <p14:sldId id="333"/>
            <p14:sldId id="346"/>
            <p14:sldId id="372"/>
            <p14:sldId id="2842"/>
          </p14:sldIdLst>
        </p14:section>
        <p14:section name="第二部分" id="{9F85C674-A0BA-4AFA-9006-83AF0C85F5E5}">
          <p14:sldIdLst>
            <p14:sldId id="334"/>
            <p14:sldId id="341"/>
            <p14:sldId id="350"/>
            <p14:sldId id="360"/>
          </p14:sldIdLst>
        </p14:section>
        <p14:section name="第三部分" id="{E36104FA-D78F-4572-9EE3-89196E235BA6}">
          <p14:sldIdLst>
            <p14:sldId id="337"/>
            <p14:sldId id="374"/>
            <p14:sldId id="356"/>
            <p14:sldId id="378"/>
            <p14:sldId id="380"/>
          </p14:sldIdLst>
        </p14:section>
        <p14:section name="第四部分" id="{E2C5D38A-1233-46F7-8253-53F5DC7A36CE}">
          <p14:sldIdLst>
            <p14:sldId id="336"/>
            <p14:sldId id="358"/>
            <p14:sldId id="2843"/>
            <p14:sldId id="348"/>
          </p14:sldIdLst>
        </p14:section>
        <p14:section name="结尾页" id="{AA61F594-9606-45F0-802D-6506B5A32D38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2" pos="4339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82"/>
    <a:srgbClr val="F89B34"/>
    <a:srgbClr val="014C67"/>
    <a:srgbClr val="03A7E0"/>
    <a:srgbClr val="06101A"/>
    <a:srgbClr val="2B2B2B"/>
    <a:srgbClr val="061D34"/>
    <a:srgbClr val="000000"/>
    <a:srgbClr val="020F20"/>
    <a:srgbClr val="00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3" autoAdjust="0"/>
    <p:restoredTop sz="93988" autoAdjust="0"/>
  </p:normalViewPr>
  <p:slideViewPr>
    <p:cSldViewPr snapToGrid="0" showGuides="1">
      <p:cViewPr varScale="1">
        <p:scale>
          <a:sx n="86" d="100"/>
          <a:sy n="86" d="100"/>
        </p:scale>
        <p:origin x="396" y="56"/>
      </p:cViewPr>
      <p:guideLst>
        <p:guide pos="4339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612"/>
    </p:cViewPr>
  </p:sorterViewPr>
  <p:notesViewPr>
    <p:cSldViewPr snapToGrid="0" showGuides="1">
      <p:cViewPr varScale="1">
        <p:scale>
          <a:sx n="81" d="100"/>
          <a:sy n="81" d="100"/>
        </p:scale>
        <p:origin x="24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418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14</c:v>
                </c:pt>
                <c:pt idx="1">
                  <c:v>6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28</c:v>
                </c:pt>
                <c:pt idx="6">
                  <c:v>29</c:v>
                </c:pt>
                <c:pt idx="7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CC-4F81-9DE9-6B71CB80EB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3"/>
        <c:overlap val="-27"/>
        <c:axId val="1094512688"/>
        <c:axId val="1047480384"/>
      </c:barChart>
      <c:catAx>
        <c:axId val="109451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7480384"/>
        <c:crosses val="autoZero"/>
        <c:auto val="1"/>
        <c:lblAlgn val="ctr"/>
        <c:lblOffset val="100"/>
        <c:noMultiLvlLbl val="0"/>
      </c:catAx>
      <c:valAx>
        <c:axId val="104748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1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9451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2225" cap="rnd">
              <a:solidFill>
                <a:schemeClr val="bg1"/>
              </a:solidFill>
              <a:round/>
            </a:ln>
            <a:effectLst>
              <a:outerShdw blurRad="63500" dist="25400" dir="16200000" rotWithShape="0">
                <a:prstClr val="black">
                  <a:alpha val="2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15875">
                <a:solidFill>
                  <a:schemeClr val="bg1"/>
                </a:solidFill>
              </a:ln>
              <a:effectLst>
                <a:outerShdw blurRad="63500" dist="25400" dir="16200000" rotWithShape="0">
                  <a:prstClr val="black">
                    <a:alpha val="20000"/>
                  </a:prstClr>
                </a:outerShdw>
              </a:effectLst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2"/>
                </a:solidFill>
                <a:ln w="15875">
                  <a:solidFill>
                    <a:schemeClr val="bg1"/>
                  </a:solidFill>
                </a:ln>
                <a:effectLst>
                  <a:outerShdw blurRad="63500" dist="25400" dir="16200000" rotWithShape="0">
                    <a:prstClr val="black">
                      <a:alpha val="20000"/>
                    </a:prst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0B7-4C45-B118-1CF389ED3C5C}"/>
              </c:ext>
            </c:extLst>
          </c:dPt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14</c:v>
                </c:pt>
                <c:pt idx="1">
                  <c:v>6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28</c:v>
                </c:pt>
                <c:pt idx="6">
                  <c:v>29</c:v>
                </c:pt>
                <c:pt idx="7">
                  <c:v>29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0B7-4C45-B118-1CF389ED3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4512688"/>
        <c:axId val="1047480384"/>
      </c:lineChart>
      <c:catAx>
        <c:axId val="1094512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7480384"/>
        <c:crosses val="autoZero"/>
        <c:auto val="1"/>
        <c:lblAlgn val="ctr"/>
        <c:lblOffset val="100"/>
        <c:noMultiLvlLbl val="0"/>
      </c:catAx>
      <c:valAx>
        <c:axId val="1047480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451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23778178001191E-2"/>
          <c:y val="7.1719510896556871E-2"/>
          <c:w val="0.93077839901423354"/>
          <c:h val="0.866884074875777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  <c:pt idx="15">
                  <c:v>60</c:v>
                </c:pt>
                <c:pt idx="16">
                  <c:v>64</c:v>
                </c:pt>
                <c:pt idx="17">
                  <c:v>68</c:v>
                </c:pt>
                <c:pt idx="18">
                  <c:v>72</c:v>
                </c:pt>
                <c:pt idx="19">
                  <c:v>76</c:v>
                </c:pt>
                <c:pt idx="20">
                  <c:v>80</c:v>
                </c:pt>
                <c:pt idx="21">
                  <c:v>84</c:v>
                </c:pt>
                <c:pt idx="22">
                  <c:v>88</c:v>
                </c:pt>
                <c:pt idx="23">
                  <c:v>92</c:v>
                </c:pt>
                <c:pt idx="24">
                  <c:v>96</c:v>
                </c:pt>
                <c:pt idx="25">
                  <c:v>100</c:v>
                </c:pt>
                <c:pt idx="26">
                  <c:v>104</c:v>
                </c:pt>
                <c:pt idx="27">
                  <c:v>108</c:v>
                </c:pt>
                <c:pt idx="28">
                  <c:v>112</c:v>
                </c:pt>
                <c:pt idx="29">
                  <c:v>116</c:v>
                </c:pt>
                <c:pt idx="30">
                  <c:v>120</c:v>
                </c:pt>
                <c:pt idx="31">
                  <c:v>124</c:v>
                </c:pt>
                <c:pt idx="32">
                  <c:v>128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90</c:v>
                </c:pt>
                <c:pt idx="1">
                  <c:v>95</c:v>
                </c:pt>
                <c:pt idx="2">
                  <c:v>100</c:v>
                </c:pt>
                <c:pt idx="3">
                  <c:v>110</c:v>
                </c:pt>
                <c:pt idx="4">
                  <c:v>400</c:v>
                </c:pt>
                <c:pt idx="5">
                  <c:v>600</c:v>
                </c:pt>
                <c:pt idx="6">
                  <c:v>300</c:v>
                </c:pt>
                <c:pt idx="7">
                  <c:v>250</c:v>
                </c:pt>
                <c:pt idx="8">
                  <c:v>200</c:v>
                </c:pt>
                <c:pt idx="9">
                  <c:v>300</c:v>
                </c:pt>
                <c:pt idx="10">
                  <c:v>330</c:v>
                </c:pt>
                <c:pt idx="11">
                  <c:v>400</c:v>
                </c:pt>
                <c:pt idx="12">
                  <c:v>300</c:v>
                </c:pt>
                <c:pt idx="13">
                  <c:v>450</c:v>
                </c:pt>
                <c:pt idx="14">
                  <c:v>620</c:v>
                </c:pt>
                <c:pt idx="15">
                  <c:v>550</c:v>
                </c:pt>
                <c:pt idx="16">
                  <c:v>2500</c:v>
                </c:pt>
                <c:pt idx="17">
                  <c:v>1922</c:v>
                </c:pt>
                <c:pt idx="18">
                  <c:v>1200</c:v>
                </c:pt>
                <c:pt idx="19">
                  <c:v>2000</c:v>
                </c:pt>
                <c:pt idx="20">
                  <c:v>1500</c:v>
                </c:pt>
                <c:pt idx="21">
                  <c:v>1000</c:v>
                </c:pt>
                <c:pt idx="22">
                  <c:v>2300</c:v>
                </c:pt>
                <c:pt idx="23">
                  <c:v>2000</c:v>
                </c:pt>
                <c:pt idx="24">
                  <c:v>2300</c:v>
                </c:pt>
                <c:pt idx="25">
                  <c:v>1500</c:v>
                </c:pt>
                <c:pt idx="26">
                  <c:v>2200</c:v>
                </c:pt>
                <c:pt idx="27">
                  <c:v>2180</c:v>
                </c:pt>
                <c:pt idx="28">
                  <c:v>2280</c:v>
                </c:pt>
                <c:pt idx="29">
                  <c:v>1200</c:v>
                </c:pt>
                <c:pt idx="30">
                  <c:v>2250</c:v>
                </c:pt>
                <c:pt idx="31">
                  <c:v>1700</c:v>
                </c:pt>
                <c:pt idx="32">
                  <c:v>2400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A1D-4F5C-8671-DB4C0571B8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  <c:pt idx="15">
                  <c:v>60</c:v>
                </c:pt>
                <c:pt idx="16">
                  <c:v>64</c:v>
                </c:pt>
                <c:pt idx="17">
                  <c:v>68</c:v>
                </c:pt>
                <c:pt idx="18">
                  <c:v>72</c:v>
                </c:pt>
                <c:pt idx="19">
                  <c:v>76</c:v>
                </c:pt>
                <c:pt idx="20">
                  <c:v>80</c:v>
                </c:pt>
                <c:pt idx="21">
                  <c:v>84</c:v>
                </c:pt>
                <c:pt idx="22">
                  <c:v>88</c:v>
                </c:pt>
                <c:pt idx="23">
                  <c:v>92</c:v>
                </c:pt>
                <c:pt idx="24">
                  <c:v>96</c:v>
                </c:pt>
                <c:pt idx="25">
                  <c:v>100</c:v>
                </c:pt>
                <c:pt idx="26">
                  <c:v>104</c:v>
                </c:pt>
                <c:pt idx="27">
                  <c:v>108</c:v>
                </c:pt>
                <c:pt idx="28">
                  <c:v>112</c:v>
                </c:pt>
                <c:pt idx="29">
                  <c:v>116</c:v>
                </c:pt>
                <c:pt idx="30">
                  <c:v>120</c:v>
                </c:pt>
                <c:pt idx="31">
                  <c:v>124</c:v>
                </c:pt>
                <c:pt idx="32">
                  <c:v>128</c:v>
                </c:pt>
              </c:numCache>
            </c:numRef>
          </c:cat>
          <c:val>
            <c:numRef>
              <c:f>Sheet1!$C$2:$C$34</c:f>
              <c:numCache>
                <c:formatCode>General</c:formatCode>
                <c:ptCount val="33"/>
                <c:pt idx="0">
                  <c:v>90</c:v>
                </c:pt>
                <c:pt idx="1">
                  <c:v>85</c:v>
                </c:pt>
                <c:pt idx="2">
                  <c:v>85</c:v>
                </c:pt>
                <c:pt idx="3">
                  <c:v>80</c:v>
                </c:pt>
                <c:pt idx="4">
                  <c:v>200</c:v>
                </c:pt>
                <c:pt idx="5">
                  <c:v>300</c:v>
                </c:pt>
                <c:pt idx="6">
                  <c:v>200</c:v>
                </c:pt>
                <c:pt idx="7">
                  <c:v>200</c:v>
                </c:pt>
                <c:pt idx="8">
                  <c:v>150</c:v>
                </c:pt>
                <c:pt idx="9">
                  <c:v>200</c:v>
                </c:pt>
                <c:pt idx="10">
                  <c:v>230</c:v>
                </c:pt>
                <c:pt idx="11">
                  <c:v>300</c:v>
                </c:pt>
                <c:pt idx="12">
                  <c:v>200</c:v>
                </c:pt>
                <c:pt idx="13">
                  <c:v>250</c:v>
                </c:pt>
                <c:pt idx="14">
                  <c:v>350</c:v>
                </c:pt>
                <c:pt idx="15">
                  <c:v>300</c:v>
                </c:pt>
                <c:pt idx="16">
                  <c:v>1200</c:v>
                </c:pt>
                <c:pt idx="17">
                  <c:v>1500</c:v>
                </c:pt>
                <c:pt idx="18">
                  <c:v>800</c:v>
                </c:pt>
                <c:pt idx="19">
                  <c:v>400</c:v>
                </c:pt>
                <c:pt idx="20">
                  <c:v>1000</c:v>
                </c:pt>
                <c:pt idx="21">
                  <c:v>180</c:v>
                </c:pt>
                <c:pt idx="22">
                  <c:v>1500</c:v>
                </c:pt>
                <c:pt idx="23">
                  <c:v>1000</c:v>
                </c:pt>
                <c:pt idx="24">
                  <c:v>500</c:v>
                </c:pt>
                <c:pt idx="25">
                  <c:v>1200</c:v>
                </c:pt>
                <c:pt idx="26">
                  <c:v>1500</c:v>
                </c:pt>
                <c:pt idx="27">
                  <c:v>300</c:v>
                </c:pt>
                <c:pt idx="28">
                  <c:v>400</c:v>
                </c:pt>
                <c:pt idx="29">
                  <c:v>900</c:v>
                </c:pt>
                <c:pt idx="30">
                  <c:v>500</c:v>
                </c:pt>
                <c:pt idx="31">
                  <c:v>2000</c:v>
                </c:pt>
                <c:pt idx="32">
                  <c:v>2020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A1D-4F5C-8671-DB4C0571B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0818464"/>
        <c:axId val="750811808"/>
      </c:lineChart>
      <c:catAx>
        <c:axId val="75081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0811808"/>
        <c:crosses val="autoZero"/>
        <c:auto val="1"/>
        <c:lblAlgn val="ctr"/>
        <c:lblOffset val="100"/>
        <c:tickMarkSkip val="1"/>
        <c:noMultiLvlLbl val="0"/>
      </c:catAx>
      <c:valAx>
        <c:axId val="750811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3">
                <a:alpha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81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1-4BD6-813E-A6896F52B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7676976"/>
        <c:axId val="237680304"/>
      </c:barChart>
      <c:catAx>
        <c:axId val="23767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7680304"/>
        <c:crosses val="autoZero"/>
        <c:auto val="1"/>
        <c:lblAlgn val="l"/>
        <c:lblOffset val="100"/>
        <c:noMultiLvlLbl val="0"/>
      </c:catAx>
      <c:valAx>
        <c:axId val="23768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767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0.05606</cdr:x>
      <cdr:y>0.92705</cdr:y>
    </cdr:from>
    <cdr:to>
      <cdr:x>0.98862</cdr:x>
      <cdr:y>0.92705</cdr:y>
    </cdr:to>
    <cdr:cxnSp macro="">
      <cdr:nvCxnSpPr>
        <cdr:cNvPr id="4" name="直接连接符 3">
          <a:extLst xmlns:a="http://schemas.openxmlformats.org/drawingml/2006/main">
            <a:ext uri="{FF2B5EF4-FFF2-40B4-BE49-F238E27FC236}">
              <a16:creationId xmlns:a16="http://schemas.microsoft.com/office/drawing/2014/main" id="{4B2C24C2-44A3-435B-AF4D-22F5CFFBA2B4}"/>
            </a:ext>
          </a:extLst>
        </cdr:cNvPr>
        <cdr:cNvCxnSpPr/>
      </cdr:nvCxnSpPr>
      <cdr:spPr>
        <a:xfrm xmlns:a="http://schemas.openxmlformats.org/drawingml/2006/main">
          <a:off x="603209" y="2106433"/>
          <a:ext cx="1003385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accent3">
              <a:alpha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2E4DF9-49A0-4FBB-9CBA-E18C17D8D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51EAB9-9EF9-49B0-A836-5A1FE2AFF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9FA87-209A-489F-94A5-38ECCF6AC308}" type="datetimeFigureOut">
              <a:rPr lang="zh-CN" altLang="en-US" smtClean="0">
                <a:latin typeface="OPPOSans R" panose="00020600040101010101" pitchFamily="18" charset="-122"/>
                <a:ea typeface="OPPOSans R" panose="00020600040101010101" pitchFamily="18" charset="-122"/>
              </a:rPr>
              <a:t>2023/11/27</a:t>
            </a:fld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05683B-1E59-4DFE-AC92-078A75ED5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80AABA-DDFD-4488-98E3-5B187383A0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B57B8-E548-44F9-9DF4-EB5F7BA06D32}" type="slidenum">
              <a:rPr lang="zh-CN" altLang="en-US" smtClean="0">
                <a:latin typeface="OPPOSans R" panose="00020600040101010101" pitchFamily="18" charset="-122"/>
                <a:ea typeface="OPPOSans R" panose="00020600040101010101" pitchFamily="18" charset="-122"/>
              </a:rPr>
              <a:t>‹#›</a:t>
            </a:fld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274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4D7E844-ADBA-40E2-B1A2-E2A6DC16F794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CD09B5DD-89C4-4D98-8297-8D689BC3541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7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01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9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74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1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5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0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6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80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6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63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8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>
            <a:extLst>
              <a:ext uri="{FF2B5EF4-FFF2-40B4-BE49-F238E27FC236}">
                <a16:creationId xmlns:a16="http://schemas.microsoft.com/office/drawing/2014/main" id="{42313245-1BB6-4336-A302-1AAD4737B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/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>
            <a:extLst>
              <a:ext uri="{FF2B5EF4-FFF2-40B4-BE49-F238E27FC236}">
                <a16:creationId xmlns:a16="http://schemas.microsoft.com/office/drawing/2014/main" id="{49E2F889-6735-4650-A185-B9C6C72C3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0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B1E0-2E63-47CD-9626-4AB5AD54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947CB6-DAB5-4100-BBEC-A95C4C6CF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9AA5CD-AAD7-4D93-B04E-3DE362B1E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2E10FB-681C-41CD-B875-6C1E9CB3D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178061-A25D-4B0F-8727-3DEEB5623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C3314A-92FF-45A4-AA88-B2C9E468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4240D2-06B9-496A-9020-128C5D47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CB9B71-F5E8-4199-BDCC-621B5397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0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75BC7-DC2E-4A5F-B9E6-74B955D3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AD3F24-4A28-41F4-85BA-930CBB1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CBF882-CF58-42AE-A7FB-B384CC77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CFA276-BA79-4E4D-A345-4BF38532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73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1CF2D7-5184-47B7-895B-663A99DF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CD757A-B123-4D3C-BA0F-4C67A8DB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D2EBA3-8407-4539-A2D8-704B816F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25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96EDA-1373-43E0-8082-D150F67B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D0F83-ECD2-40DC-905D-8A396ACAD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65E1A4-4C8A-44B3-9A52-25D94A034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51279B-5FF2-42BD-9BA4-130758EB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DF7C36-5CF9-4C19-A29F-AE33BD4A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790126-EE1D-44B6-804B-D4E99BFA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051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2A2D4-F72D-4F98-9D5A-7D6F16ED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C64A70-99E8-465B-A181-73E5AB324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CEC33-2DAD-48DD-9327-0C14286F4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EFFEF-A01A-4E31-AB7F-88819C7C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5A9237-9BB1-4161-B936-B6B951AB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948F5-5A22-4A74-A75C-43A3B9CB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842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E2FE6-FA9C-4765-A787-EA55F5A8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F657C6-8FDC-4568-A498-82BE5C2AF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3DF9D-E731-48F2-93CA-B2E362F7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3B87F-5326-4DA4-8E13-362EDB76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FCA58-3EA8-46E6-BCA0-D2F5DE57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90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D3E121-B4F7-4608-A0E8-2C73F016C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143CEE-81B9-4761-ACF9-BDBFAC0CD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23A130-32F4-4389-BB48-D1393BBE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4B7419-0597-49EE-8828-962241BC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6FE2-E0F5-4DF5-83E8-08699825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32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F0752-7E3A-460A-9CEA-91FCFFBC9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4564D-61E3-4131-B82A-C2D68EE1D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B2D009-3AE7-4F27-BCAB-B72EE4D4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4811D-1CE2-4B61-91CF-7614CEEF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7DDD7-A5C9-4CDF-AC28-6796E089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772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30EA6-C9B6-4ED2-846B-9A4E97F1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20E94-4BD2-41CE-9EFA-38B45EA0B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48687-0598-4B6F-85A2-2FE9E9D5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1FB13-FF04-438D-A537-AB619517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4B84F-AC0D-414D-98D8-F735BF58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20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A2CEB-7BE3-4A77-A4A7-7CDC6C05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CFE253-41BC-4669-BFCF-B6E9B17C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9814D-2DC3-4AEB-A66C-E7816544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B6CC19-6A51-4642-A97A-DECB8B03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6B772B-6603-4B9F-919E-8BE6EBC0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18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>
            <a:extLst>
              <a:ext uri="{FF2B5EF4-FFF2-40B4-BE49-F238E27FC236}">
                <a16:creationId xmlns:a16="http://schemas.microsoft.com/office/drawing/2014/main" id="{81B7D2B3-0D51-4AFD-B8FB-B1F8161D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/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>
            <a:extLst>
              <a:ext uri="{FF2B5EF4-FFF2-40B4-BE49-F238E27FC236}">
                <a16:creationId xmlns:a16="http://schemas.microsoft.com/office/drawing/2014/main" id="{BDC34C1C-D7AB-468D-979A-9B4E04123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9" name="图片 8" descr="图片包含 游戏机, 灯, 灯光&#10;&#10;描述已自动生成">
            <a:extLst>
              <a:ext uri="{FF2B5EF4-FFF2-40B4-BE49-F238E27FC236}">
                <a16:creationId xmlns:a16="http://schemas.microsoft.com/office/drawing/2014/main" id="{C1849F33-57ED-49BA-BB71-8BCE800CF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9338" b="11979"/>
          <a:stretch/>
        </p:blipFill>
        <p:spPr>
          <a:xfrm flipH="1">
            <a:off x="-12700" y="0"/>
            <a:ext cx="122174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322972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DF5D7-C450-41D4-B34B-FA6598E6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C9952-5DDE-4511-829B-8F6EA98BE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02E361-EBB2-423F-8E5F-9F0A0F117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914AB5-46EC-47E3-9686-A3E8889F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82284D-1456-4A8D-8DAD-BBD44E6D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8EAE8-C71A-432E-BC32-E5CAA1DA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079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C7E85-99A5-4C45-86CE-E81B339D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F65312-0635-48D1-9915-86349702A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BB9391-5465-4E43-9265-93626A7AA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548B15-5B0C-40CC-967C-1F05B3442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909A4B-AC29-478B-BABE-49B3B7C4F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6867E4-7894-474F-8C8F-32D4472F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AD993A-40F8-4B96-BBBB-4BA7A3EC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BA4030-D0BB-495A-9994-D8F84E62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96EB5-5E52-47AE-99BF-03D212F0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AC1DBE-6551-4C19-9838-593713AD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031A1B-3034-44AE-A47F-A730BADD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4A746C-F660-4168-A50A-471F153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566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D9F7D5-53DF-434F-BD96-EFF81EA3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8A2434-76EF-46EC-A276-85976E4D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09AA7E-2812-4E35-8612-51120150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12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4F0F0-73DA-4DD8-88A8-878A7479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55409-A876-41A7-BF53-10934BECE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 sz="2800"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 sz="2400"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 sz="2000"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 sz="2000"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5290E5-AA58-4D0D-B51D-177AD92A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420B03-1CCC-43E4-8E9E-4EB3958B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CAE59C-16C4-4276-A788-0CBB398F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EDB19-6E17-4F68-9E05-B1922EA2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99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D21C-1075-4A16-8D43-29054436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2E11FA-5186-42B3-9993-D7A41D19D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B3F8BB-71E6-4742-B052-71111D3C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EB572-F598-41F2-87EC-1C4F24F0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74A47D-387B-4470-9858-DD7CEEBE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A319E3-50FA-4B6F-A206-ACAF52D6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385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6BA4B-167D-4A3E-9621-391A6D7E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3634A9-0CF4-48CF-A3DE-5F1E2FDCA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E3EB8-9582-471A-9B66-F7AAA77F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8EAA9-3700-4F99-B6B7-5280875F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CC758-0B51-42E1-A6AE-BAB099D6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70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A252B4-EDB0-4EF4-845A-507D9828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183DFC-0044-45BB-9667-D66035A1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D8701-B3A1-44AE-AFE3-4E8F9E84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0E5F8-C4DE-4CEB-843F-6BB6D5F1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A0D8D-632D-44C6-A2E8-10DBA51C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10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>
            <a:extLst>
              <a:ext uri="{FF2B5EF4-FFF2-40B4-BE49-F238E27FC236}">
                <a16:creationId xmlns:a16="http://schemas.microsoft.com/office/drawing/2014/main" id="{81B7D2B3-0D51-4AFD-B8FB-B1F8161D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/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>
            <a:extLst>
              <a:ext uri="{FF2B5EF4-FFF2-40B4-BE49-F238E27FC236}">
                <a16:creationId xmlns:a16="http://schemas.microsoft.com/office/drawing/2014/main" id="{BDC34C1C-D7AB-468D-979A-9B4E04123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9" name="图片 8" descr="图片包含 游戏机, 建筑, 键盘&#10;&#10;描述已自动生成">
            <a:extLst>
              <a:ext uri="{FF2B5EF4-FFF2-40B4-BE49-F238E27FC236}">
                <a16:creationId xmlns:a16="http://schemas.microsoft.com/office/drawing/2014/main" id="{4D9DBBE5-04FA-4B92-9901-0F01D1F0D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b="16409"/>
          <a:stretch/>
        </p:blipFill>
        <p:spPr>
          <a:xfrm flipH="1">
            <a:off x="-2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>
            <a:extLst>
              <a:ext uri="{FF2B5EF4-FFF2-40B4-BE49-F238E27FC236}">
                <a16:creationId xmlns:a16="http://schemas.microsoft.com/office/drawing/2014/main" id="{81B7D2B3-0D51-4AFD-B8FB-B1F8161D2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/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>
            <a:extLst>
              <a:ext uri="{FF2B5EF4-FFF2-40B4-BE49-F238E27FC236}">
                <a16:creationId xmlns:a16="http://schemas.microsoft.com/office/drawing/2014/main" id="{BDC34C1C-D7AB-468D-979A-9B4E04123E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17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BB3C5-5F2C-4673-A9A0-F0FA5DB5C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BAB813-00A7-43AA-AEA5-6F5EAB01B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58B90-CB88-4521-8CD5-BCBDBE40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7D1AA-159C-42F4-B9D8-F8E00E6D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F01BF-5D7E-4D52-8A4D-2AB2A043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8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1F576-CDB5-46BA-96F3-F0565921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8F02AE-C2BB-413B-8A0C-0174E610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7F6B5A-B266-4823-A070-F4EE69E9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C100A-E9BB-478A-A8FB-D187E386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3D8D8B-8545-47FA-B0D4-9F32EDFE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69DB7-A037-4C7A-A046-A815625C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0E6511-3EA8-4652-9EB1-9FB7A1B4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54224-6070-46D3-82FA-192FF611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B84012-0794-4929-8FCE-0EA79443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D4FBF7-3114-4A7D-A90C-7AA1AFDA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C230-303E-4FF6-8D15-D62F6DAA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231D1-816F-4930-9265-FF0F507D1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A7EBE-5260-4205-B1FD-2642651B9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61020F-F67C-4E54-9BB6-AAB07635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2023/11/27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AF9B8A-3923-4718-B4A7-5E305409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A96B55-21C0-46AD-820C-57FCED3D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38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66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86" r:id="rId3"/>
    <p:sldLayoutId id="2147483685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65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pos="7015" userDrawn="1">
          <p15:clr>
            <a:srgbClr val="F26B43"/>
          </p15:clr>
        </p15:guide>
        <p15:guide id="6" orient="horz" pos="459" userDrawn="1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386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穿着白色衣服的人&#10;&#10;中度可信度描述已自动生成">
            <a:extLst>
              <a:ext uri="{FF2B5EF4-FFF2-40B4-BE49-F238E27FC236}">
                <a16:creationId xmlns:a16="http://schemas.microsoft.com/office/drawing/2014/main" id="{DACF7452-9D5F-4C78-9856-03561770BC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/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9" name="图片 8" descr="穿着白色衣服的人&#10;&#10;中度可信度描述已自动生成">
            <a:extLst>
              <a:ext uri="{FF2B5EF4-FFF2-40B4-BE49-F238E27FC236}">
                <a16:creationId xmlns:a16="http://schemas.microsoft.com/office/drawing/2014/main" id="{6D0C09E3-6865-4887-B371-E631FD7741C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10" name="图片 9" descr="图片包含 游戏机, 灯, 灯光&#10;&#10;描述已自动生成">
            <a:extLst>
              <a:ext uri="{FF2B5EF4-FFF2-40B4-BE49-F238E27FC236}">
                <a16:creationId xmlns:a16="http://schemas.microsoft.com/office/drawing/2014/main" id="{52AFD68E-5A00-46AA-87C8-B82E2DB28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9338" b="11979"/>
          <a:stretch/>
        </p:blipFill>
        <p:spPr>
          <a:xfrm flipH="1">
            <a:off x="-12700" y="0"/>
            <a:ext cx="122174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0527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chart" Target="../charts/chart1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chart" Target="../charts/chart2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chart" Target="../charts/chart3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chart" Target="../charts/chart4.xml"/><Relationship Id="rId5" Type="http://schemas.openxmlformats.org/officeDocument/2006/relationships/image" Target="../media/image22.jpeg"/><Relationship Id="rId10" Type="http://schemas.openxmlformats.org/officeDocument/2006/relationships/image" Target="../media/image19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tags" Target="../tags/tag33.xm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8.png"/><Relationship Id="rId4" Type="http://schemas.openxmlformats.org/officeDocument/2006/relationships/tags" Target="../tags/tag34.xml"/><Relationship Id="rId9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33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jpe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9E535F57-2617-4EEE-A848-ADBC8BA9AD9F}"/>
              </a:ext>
            </a:extLst>
          </p:cNvPr>
          <p:cNvSpPr/>
          <p:nvPr/>
        </p:nvSpPr>
        <p:spPr>
          <a:xfrm>
            <a:off x="7313751" y="0"/>
            <a:ext cx="4878249" cy="6858000"/>
          </a:xfrm>
          <a:prstGeom prst="rect">
            <a:avLst/>
          </a:prstGeom>
          <a:gradFill>
            <a:gsLst>
              <a:gs pos="63000">
                <a:srgbClr val="00418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C0FA61E-E3F1-4B52-9567-8486FBB80111}"/>
              </a:ext>
            </a:extLst>
          </p:cNvPr>
          <p:cNvSpPr/>
          <p:nvPr/>
        </p:nvSpPr>
        <p:spPr>
          <a:xfrm>
            <a:off x="-373912" y="0"/>
            <a:ext cx="8784705" cy="6858000"/>
          </a:xfrm>
          <a:prstGeom prst="roundRect">
            <a:avLst>
              <a:gd name="adj" fmla="val 59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穿着白色衣服的人&#10;&#10;中度可信度描述已自动生成">
            <a:extLst>
              <a:ext uri="{FF2B5EF4-FFF2-40B4-BE49-F238E27FC236}">
                <a16:creationId xmlns:a16="http://schemas.microsoft.com/office/drawing/2014/main" id="{07812B83-FFF7-4C8B-87B0-736AAF26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/>
        </p:blipFill>
        <p:spPr>
          <a:xfrm>
            <a:off x="-373912" y="1"/>
            <a:ext cx="8812412" cy="6858000"/>
          </a:xfrm>
          <a:prstGeom prst="roundRect">
            <a:avLst>
              <a:gd name="adj" fmla="val 6656"/>
            </a:avLst>
          </a:prstGeom>
        </p:spPr>
      </p:pic>
      <p:pic>
        <p:nvPicPr>
          <p:cNvPr id="36" name="图片 35" descr="图片包含 游戏机, 灯, 灯光&#10;&#10;描述已自动生成">
            <a:extLst>
              <a:ext uri="{FF2B5EF4-FFF2-40B4-BE49-F238E27FC236}">
                <a16:creationId xmlns:a16="http://schemas.microsoft.com/office/drawing/2014/main" id="{628D0F36-5DF3-4C82-9B4F-8820D92E9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/>
          <a:stretch/>
        </p:blipFill>
        <p:spPr>
          <a:xfrm flipH="1">
            <a:off x="-160867" y="-7974"/>
            <a:ext cx="8563194" cy="6873949"/>
          </a:xfrm>
          <a:prstGeom prst="roundRect">
            <a:avLst>
              <a:gd name="adj" fmla="val 5605"/>
            </a:avLst>
          </a:prstGeom>
        </p:spPr>
      </p:pic>
      <p:sp>
        <p:nvSpPr>
          <p:cNvPr id="34" name="文本框 15">
            <a:extLst>
              <a:ext uri="{FF2B5EF4-FFF2-40B4-BE49-F238E27FC236}">
                <a16:creationId xmlns:a16="http://schemas.microsoft.com/office/drawing/2014/main" id="{82E4B6EC-C49B-4068-B16F-2DBE271A6AD8}"/>
              </a:ext>
            </a:extLst>
          </p:cNvPr>
          <p:cNvSpPr txBox="1"/>
          <p:nvPr/>
        </p:nvSpPr>
        <p:spPr>
          <a:xfrm>
            <a:off x="597047" y="6136975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126425-447D-4578-A323-68CD71AA4631}"/>
              </a:ext>
            </a:extLst>
          </p:cNvPr>
          <p:cNvGrpSpPr/>
          <p:nvPr/>
        </p:nvGrpSpPr>
        <p:grpSpPr>
          <a:xfrm>
            <a:off x="540027" y="1686621"/>
            <a:ext cx="6257713" cy="2088072"/>
            <a:chOff x="540027" y="1686621"/>
            <a:chExt cx="6257713" cy="208807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19F3313-52A9-4A78-B1F8-222670896348}"/>
                </a:ext>
              </a:extLst>
            </p:cNvPr>
            <p:cNvSpPr txBox="1"/>
            <p:nvPr/>
          </p:nvSpPr>
          <p:spPr>
            <a:xfrm>
              <a:off x="540027" y="2423400"/>
              <a:ext cx="6257713" cy="1124616"/>
            </a:xfrm>
            <a:prstGeom prst="rect">
              <a:avLst/>
            </a:prstGeom>
            <a:noFill/>
            <a:effectLst/>
          </p:spPr>
          <p:txBody>
            <a:bodyPr wrap="square" lIns="107899" tIns="53950" rIns="107899" bIns="539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accent2"/>
                      </a:gs>
                      <a:gs pos="100000">
                        <a:srgbClr val="004182"/>
                      </a:gs>
                    </a:gsLst>
                    <a:lin ang="2700000" scaled="0"/>
                  </a:gradFill>
                  <a:uLnTx/>
                  <a:uFillTx/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幻灯片模板</a:t>
              </a:r>
              <a:endParaRPr kumimoji="0" lang="en-US" altLang="zh-CN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100000">
                      <a:srgbClr val="004182"/>
                    </a:gs>
                  </a:gsLst>
                  <a:lin ang="2700000" scaled="0"/>
                </a:gradFill>
                <a:uLnTx/>
                <a:uFillTx/>
                <a:latin typeface="江城斜黑体 900W" panose="020B0A00000000000000" pitchFamily="34" charset="-122"/>
                <a:ea typeface="江城斜黑体 900W" panose="020B0A00000000000000" pitchFamily="34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765CBAE-3E65-49B3-BF9F-747C06348E2E}"/>
                </a:ext>
              </a:extLst>
            </p:cNvPr>
            <p:cNvSpPr txBox="1"/>
            <p:nvPr/>
          </p:nvSpPr>
          <p:spPr>
            <a:xfrm>
              <a:off x="593213" y="1686621"/>
              <a:ext cx="3341432" cy="870497"/>
            </a:xfrm>
            <a:prstGeom prst="rect">
              <a:avLst/>
            </a:prstGeom>
            <a:noFill/>
            <a:effectLst/>
          </p:spPr>
          <p:txBody>
            <a:bodyPr wrap="none" lIns="130558" tIns="65279" rIns="130558" bIns="65279" rtlCol="0">
              <a:spAutoFit/>
            </a:bodyPr>
            <a:lstStyle/>
            <a:p>
              <a:r>
                <a:rPr lang="zh-CN" altLang="en-US" sz="4800" dirty="0">
                  <a:solidFill>
                    <a:schemeClr val="accent3"/>
                  </a:solidFill>
                  <a:latin typeface="江城斜黑体 100W" panose="020B0200000000000000" pitchFamily="34" charset="-122"/>
                  <a:ea typeface="江城斜黑体 100W" panose="020B0200000000000000" pitchFamily="34" charset="-122"/>
                  <a:cs typeface="Open Sans Light" panose="020B0306030504020204" pitchFamily="34" charset="0"/>
                </a:rPr>
                <a:t>西电蓝主题</a:t>
              </a:r>
              <a:endParaRPr lang="en-US" altLang="zh-CN" sz="4800" dirty="0">
                <a:solidFill>
                  <a:schemeClr val="accent3"/>
                </a:solidFill>
                <a:latin typeface="江城斜黑体 100W" panose="020B0200000000000000" pitchFamily="34" charset="-122"/>
                <a:ea typeface="江城斜黑体 100W" panose="020B0200000000000000" pitchFamily="34" charset="-122"/>
                <a:cs typeface="Open Sans Light" panose="020B0306030504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BE40DB3-1212-4BF2-AD4B-FCAFE4B2A642}"/>
                </a:ext>
              </a:extLst>
            </p:cNvPr>
            <p:cNvSpPr txBox="1"/>
            <p:nvPr/>
          </p:nvSpPr>
          <p:spPr>
            <a:xfrm>
              <a:off x="601566" y="3528472"/>
              <a:ext cx="4167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000">
                  <a:solidFill>
                    <a:schemeClr val="accent3"/>
                  </a:solidFill>
                  <a:latin typeface="+mn-ea"/>
                  <a:cs typeface="阿里巴巴普惠体 2.0 95 ExtraBold" panose="00020600040101010101" pitchFamily="18" charset="-122"/>
                </a:rPr>
                <a:t>ACADEMIC THESIS DEFENSE SLIDE TEMPLATE</a:t>
              </a:r>
              <a:endParaRPr lang="zh-CN" altLang="en-US" sz="1000">
                <a:solidFill>
                  <a:schemeClr val="accent3"/>
                </a:solidFill>
                <a:latin typeface="+mn-ea"/>
                <a:cs typeface="阿里巴巴普惠体 2.0 95 ExtraBold" panose="00020600040101010101" pitchFamily="18" charset="-122"/>
              </a:endParaRPr>
            </a:p>
          </p:txBody>
        </p:sp>
      </p:grpSp>
      <p:sp>
        <p:nvSpPr>
          <p:cNvPr id="45" name="文本框 15">
            <a:extLst>
              <a:ext uri="{FF2B5EF4-FFF2-40B4-BE49-F238E27FC236}">
                <a16:creationId xmlns:a16="http://schemas.microsoft.com/office/drawing/2014/main" id="{450372EE-1ECE-4AC0-B61A-4E54B0005133}"/>
              </a:ext>
            </a:extLst>
          </p:cNvPr>
          <p:cNvSpPr txBox="1"/>
          <p:nvPr/>
        </p:nvSpPr>
        <p:spPr>
          <a:xfrm>
            <a:off x="823179" y="4308410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600" dirty="0">
                <a:solidFill>
                  <a:schemeClr val="accent3"/>
                </a:solidFill>
                <a:effectLst/>
                <a:latin typeface="+mn-ea"/>
              </a:rPr>
              <a:t>汇报学生：</a:t>
            </a:r>
          </a:p>
        </p:txBody>
      </p:sp>
      <p:sp>
        <p:nvSpPr>
          <p:cNvPr id="46" name="文本框 15">
            <a:extLst>
              <a:ext uri="{FF2B5EF4-FFF2-40B4-BE49-F238E27FC236}">
                <a16:creationId xmlns:a16="http://schemas.microsoft.com/office/drawing/2014/main" id="{7CA13C4A-AED2-4A4A-9DC5-2B480EA4D3D5}"/>
              </a:ext>
            </a:extLst>
          </p:cNvPr>
          <p:cNvSpPr txBox="1"/>
          <p:nvPr/>
        </p:nvSpPr>
        <p:spPr>
          <a:xfrm>
            <a:off x="823179" y="4662404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600" dirty="0">
                <a:solidFill>
                  <a:schemeClr val="accent3"/>
                </a:solidFill>
                <a:latin typeface="+mn-ea"/>
              </a:rPr>
              <a:t>指导老师：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12F386E4-680B-417A-BC33-7D3169DE18EE}"/>
              </a:ext>
            </a:extLst>
          </p:cNvPr>
          <p:cNvSpPr/>
          <p:nvPr/>
        </p:nvSpPr>
        <p:spPr>
          <a:xfrm>
            <a:off x="698356" y="4308592"/>
            <a:ext cx="45719" cy="642254"/>
          </a:xfrm>
          <a:prstGeom prst="roundRect">
            <a:avLst>
              <a:gd name="adj" fmla="val 50000"/>
            </a:avLst>
          </a:prstGeom>
          <a:gradFill>
            <a:gsLst>
              <a:gs pos="6000">
                <a:schemeClr val="accent2"/>
              </a:gs>
              <a:gs pos="100000">
                <a:srgbClr val="0041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5230D2-F71A-436F-B7F3-1CC934DC45E3}"/>
              </a:ext>
            </a:extLst>
          </p:cNvPr>
          <p:cNvSpPr/>
          <p:nvPr/>
        </p:nvSpPr>
        <p:spPr>
          <a:xfrm>
            <a:off x="6281730" y="1314450"/>
            <a:ext cx="4229100" cy="42291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905000" ty="-381000" sx="100000" sy="100000" flip="none" algn="tl"/>
          </a:blipFill>
          <a:ln w="250825">
            <a:solidFill>
              <a:schemeClr val="bg1"/>
            </a:solidFill>
          </a:ln>
          <a:effectLst>
            <a:outerShdw blurRad="825500" dist="889000" dir="2700000" algn="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DE1FF2-A93C-4C4D-A2A2-4457E6DFEE68}"/>
              </a:ext>
            </a:extLst>
          </p:cNvPr>
          <p:cNvSpPr/>
          <p:nvPr/>
        </p:nvSpPr>
        <p:spPr>
          <a:xfrm>
            <a:off x="5529920" y="562640"/>
            <a:ext cx="5732721" cy="5732721"/>
          </a:xfrm>
          <a:prstGeom prst="ellipse">
            <a:avLst/>
          </a:prstGeom>
          <a:noFill/>
          <a:ln w="22225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>
            <a:extLst>
              <a:ext uri="{FF2B5EF4-FFF2-40B4-BE49-F238E27FC236}">
                <a16:creationId xmlns:a16="http://schemas.microsoft.com/office/drawing/2014/main" id="{B0E06EF3-EBDA-459C-840D-1C310000D036}"/>
              </a:ext>
            </a:extLst>
          </p:cNvPr>
          <p:cNvSpPr/>
          <p:nvPr/>
        </p:nvSpPr>
        <p:spPr>
          <a:xfrm>
            <a:off x="6373192" y="1405912"/>
            <a:ext cx="4046177" cy="4046177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42D3D2BF-8990-4B22-BF6F-56CF2643D2FA}"/>
              </a:ext>
            </a:extLst>
          </p:cNvPr>
          <p:cNvSpPr/>
          <p:nvPr/>
        </p:nvSpPr>
        <p:spPr>
          <a:xfrm flipH="1" flipV="1">
            <a:off x="6373192" y="1405912"/>
            <a:ext cx="4046177" cy="4046177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51BAED4-A321-4E07-91C2-E2DDC0FDE6FB}"/>
              </a:ext>
            </a:extLst>
          </p:cNvPr>
          <p:cNvSpPr/>
          <p:nvPr/>
        </p:nvSpPr>
        <p:spPr>
          <a:xfrm>
            <a:off x="9673615" y="5872210"/>
            <a:ext cx="167305" cy="16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517B9F-D906-4AB5-A596-21E4BC91AA26}"/>
              </a:ext>
            </a:extLst>
          </p:cNvPr>
          <p:cNvSpPr/>
          <p:nvPr/>
        </p:nvSpPr>
        <p:spPr>
          <a:xfrm>
            <a:off x="6626025" y="985790"/>
            <a:ext cx="237066" cy="237066"/>
          </a:xfrm>
          <a:prstGeom prst="ellipse">
            <a:avLst/>
          </a:prstGeom>
          <a:gradFill>
            <a:gsLst>
              <a:gs pos="63000">
                <a:srgbClr val="00418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1B144B2A-8315-B5F5-A5F7-F462BF57C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9A7D6321-6CD0-46BF-A6F8-164BB51C309C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1" name="矩形: 圆角 150">
            <a:extLst>
              <a:ext uri="{FF2B5EF4-FFF2-40B4-BE49-F238E27FC236}">
                <a16:creationId xmlns:a16="http://schemas.microsoft.com/office/drawing/2014/main" id="{66D84A3B-FAFC-4FC4-8BBF-5EBE5EC8A6F2}"/>
              </a:ext>
            </a:extLst>
          </p:cNvPr>
          <p:cNvSpPr/>
          <p:nvPr/>
        </p:nvSpPr>
        <p:spPr>
          <a:xfrm rot="5021251">
            <a:off x="-1887165" y="-2370569"/>
            <a:ext cx="9697919" cy="8688088"/>
          </a:xfrm>
          <a:prstGeom prst="roundRect">
            <a:avLst>
              <a:gd name="adj" fmla="val 5926"/>
            </a:avLst>
          </a:prstGeom>
          <a:solidFill>
            <a:srgbClr val="004182"/>
          </a:solidFill>
          <a:ln>
            <a:noFill/>
          </a:ln>
          <a:effectLst>
            <a:outerShdw blurRad="266700" dist="177800" dir="2700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96E03FD-26F7-4F84-85A4-19203DB39161}"/>
              </a:ext>
            </a:extLst>
          </p:cNvPr>
          <p:cNvSpPr txBox="1"/>
          <p:nvPr/>
        </p:nvSpPr>
        <p:spPr>
          <a:xfrm flipH="1">
            <a:off x="7749392" y="1982186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FD0C6FF-194E-4D5F-B7D5-082E39F39BDF}"/>
              </a:ext>
            </a:extLst>
          </p:cNvPr>
          <p:cNvSpPr txBox="1"/>
          <p:nvPr/>
        </p:nvSpPr>
        <p:spPr>
          <a:xfrm flipH="1">
            <a:off x="7749390" y="2332646"/>
            <a:ext cx="3914289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水母身体的主要成分是水，并由内外两胚层所组成，两层间有一个很厚的中胶层，不但透明，而且有漂浮作用。</a:t>
            </a: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78759930-8B0F-4B76-9F47-DFF67013539A}"/>
              </a:ext>
            </a:extLst>
          </p:cNvPr>
          <p:cNvSpPr/>
          <p:nvPr/>
        </p:nvSpPr>
        <p:spPr>
          <a:xfrm>
            <a:off x="7143201" y="2189303"/>
            <a:ext cx="474916" cy="474916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gradFill>
                  <a:gsLst>
                    <a:gs pos="0">
                      <a:schemeClr val="accent2"/>
                    </a:gs>
                    <a:gs pos="60000">
                      <a:srgbClr val="004182"/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zh-CN" altLang="en-US" sz="1400" dirty="0">
              <a:gradFill>
                <a:gsLst>
                  <a:gs pos="0">
                    <a:schemeClr val="accent2"/>
                  </a:gs>
                  <a:gs pos="60000">
                    <a:srgbClr val="00418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F9910BA0-036B-410E-A6D7-BA387AB14F11}"/>
              </a:ext>
            </a:extLst>
          </p:cNvPr>
          <p:cNvGrpSpPr/>
          <p:nvPr/>
        </p:nvGrpSpPr>
        <p:grpSpPr>
          <a:xfrm>
            <a:off x="698748" y="1855657"/>
            <a:ext cx="5901906" cy="1935254"/>
            <a:chOff x="464783" y="1972334"/>
            <a:chExt cx="5289565" cy="2699869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1270000" sx="100000" sy="100000" flip="none" algn="ctr"/>
          </a:blipFill>
        </p:grpSpPr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6866D7DF-B307-4B81-BAEC-5F6738337D66}"/>
                </a:ext>
              </a:extLst>
            </p:cNvPr>
            <p:cNvSpPr/>
            <p:nvPr/>
          </p:nvSpPr>
          <p:spPr>
            <a:xfrm>
              <a:off x="464783" y="1972334"/>
              <a:ext cx="5289565" cy="2699869"/>
            </a:xfrm>
            <a:prstGeom prst="roundRect">
              <a:avLst>
                <a:gd name="adj" fmla="val 6871"/>
              </a:avLst>
            </a:prstGeom>
            <a:grpFill/>
            <a:ln>
              <a:noFill/>
            </a:ln>
            <a:effectLst>
              <a:outerShdw blurRad="1371600" dist="54864" dir="5400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 dirty="0"/>
            </a:p>
          </p:txBody>
        </p:sp>
        <p:sp>
          <p:nvSpPr>
            <p:cNvPr id="157" name="矩形: 圆角 156">
              <a:extLst>
                <a:ext uri="{FF2B5EF4-FFF2-40B4-BE49-F238E27FC236}">
                  <a16:creationId xmlns:a16="http://schemas.microsoft.com/office/drawing/2014/main" id="{AAA67752-9449-43CE-B4A9-3FB37F7A7778}"/>
                </a:ext>
              </a:extLst>
            </p:cNvPr>
            <p:cNvSpPr/>
            <p:nvPr/>
          </p:nvSpPr>
          <p:spPr>
            <a:xfrm>
              <a:off x="464783" y="1972334"/>
              <a:ext cx="5289565" cy="2699869"/>
            </a:xfrm>
            <a:prstGeom prst="roundRect">
              <a:avLst>
                <a:gd name="adj" fmla="val 6871"/>
              </a:avLst>
            </a:prstGeom>
            <a:grpFill/>
            <a:ln>
              <a:noFill/>
            </a:ln>
            <a:effectLst>
              <a:outerShdw blurRad="1371600" dist="54864" dir="5400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8755" tIns="49378" rIns="98755" bIns="49378" rtlCol="0" anchor="ctr"/>
            <a:lstStyle/>
            <a:p>
              <a:pPr algn="ctr"/>
              <a:endParaRPr lang="zh-CN" altLang="en-US" sz="1944" dirty="0"/>
            </a:p>
          </p:txBody>
        </p:sp>
      </p:grp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63A9FA14-21BC-42F2-88AA-41D63A6F9DC0}"/>
              </a:ext>
            </a:extLst>
          </p:cNvPr>
          <p:cNvCxnSpPr>
            <a:cxnSpLocks/>
          </p:cNvCxnSpPr>
          <p:nvPr/>
        </p:nvCxnSpPr>
        <p:spPr>
          <a:xfrm>
            <a:off x="698748" y="4094445"/>
            <a:ext cx="0" cy="14001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7AC0A5F-30B2-4921-B139-4465C6E3A8C8}"/>
              </a:ext>
            </a:extLst>
          </p:cNvPr>
          <p:cNvGrpSpPr/>
          <p:nvPr/>
        </p:nvGrpSpPr>
        <p:grpSpPr>
          <a:xfrm>
            <a:off x="820978" y="4084791"/>
            <a:ext cx="5870334" cy="1419482"/>
            <a:chOff x="820978" y="4055039"/>
            <a:chExt cx="5870334" cy="1419482"/>
          </a:xfrm>
        </p:grpSpPr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BE7E4FAB-510B-4FBC-B650-F6A43829F814}"/>
                </a:ext>
              </a:extLst>
            </p:cNvPr>
            <p:cNvSpPr txBox="1"/>
            <p:nvPr/>
          </p:nvSpPr>
          <p:spPr>
            <a:xfrm flipH="1">
              <a:off x="820981" y="4055039"/>
              <a:ext cx="21818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实验流程梳理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</p:txBody>
        </p: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0C84B79F-F7FF-4955-8E17-40A261CCD4C6}"/>
                </a:ext>
              </a:extLst>
            </p:cNvPr>
            <p:cNvSpPr txBox="1"/>
            <p:nvPr/>
          </p:nvSpPr>
          <p:spPr>
            <a:xfrm flipH="1">
              <a:off x="820978" y="4437249"/>
              <a:ext cx="5870334" cy="1037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cs typeface="OPPOSans M" panose="00020600040101010101" pitchFamily="18" charset="-122"/>
                </a:rPr>
                <a:t>水母身体的主要成分是水，并由内外两胚层所组成，两层间有一个很厚的中胶层，不但透明，而且有漂浮作用。它们在运动时，利用体内喷水反射前进，远远望去，就像一顶顶圆伞在水中迅速漂游；有些水母的伞状体还带有各色花纹，在蓝色的海洋里，这些游动着的色彩各异的水母显得十分美丽。</a:t>
              </a: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4C836F0D-A3D2-4CC6-83C0-02707266B5DE}"/>
              </a:ext>
            </a:extLst>
          </p:cNvPr>
          <p:cNvSpPr txBox="1"/>
          <p:nvPr/>
        </p:nvSpPr>
        <p:spPr>
          <a:xfrm flipH="1">
            <a:off x="7887668" y="3277674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6B6E36D-912A-4C0F-8827-4AB8869B118E}"/>
              </a:ext>
            </a:extLst>
          </p:cNvPr>
          <p:cNvSpPr txBox="1"/>
          <p:nvPr/>
        </p:nvSpPr>
        <p:spPr>
          <a:xfrm flipH="1">
            <a:off x="7887667" y="3628134"/>
            <a:ext cx="3201233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它们在运动时，利用体内喷水反射前进，远远望去，就像一顶顶圆伞在水中迅速漂游；</a:t>
            </a: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FD65B279-B7A4-478F-9090-FF9E2FDC767C}"/>
              </a:ext>
            </a:extLst>
          </p:cNvPr>
          <p:cNvSpPr/>
          <p:nvPr/>
        </p:nvSpPr>
        <p:spPr>
          <a:xfrm>
            <a:off x="7281477" y="3484791"/>
            <a:ext cx="474916" cy="474916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gradFill>
                  <a:gsLst>
                    <a:gs pos="0">
                      <a:schemeClr val="accent2"/>
                    </a:gs>
                    <a:gs pos="60000">
                      <a:srgbClr val="004182"/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zh-CN" altLang="en-US" sz="1400" dirty="0">
              <a:gradFill>
                <a:gsLst>
                  <a:gs pos="0">
                    <a:schemeClr val="accent2"/>
                  </a:gs>
                  <a:gs pos="60000">
                    <a:srgbClr val="00418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2D3EE206-4849-40A1-9B38-4562AE5485D0}"/>
              </a:ext>
            </a:extLst>
          </p:cNvPr>
          <p:cNvSpPr txBox="1"/>
          <p:nvPr/>
        </p:nvSpPr>
        <p:spPr>
          <a:xfrm flipH="1">
            <a:off x="8052277" y="4573163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F24FD89-3ED9-488D-9DF8-4556726C710A}"/>
              </a:ext>
            </a:extLst>
          </p:cNvPr>
          <p:cNvSpPr txBox="1"/>
          <p:nvPr/>
        </p:nvSpPr>
        <p:spPr>
          <a:xfrm flipH="1">
            <a:off x="8052275" y="4923623"/>
            <a:ext cx="3523351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有些水母的伞状体还带有各色花纹，在蓝色的海洋里，游动着的色彩各异的水母显得十分美丽。</a:t>
            </a:r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CD62268C-02D0-4EB5-9D0A-4E5A6506FAA4}"/>
              </a:ext>
            </a:extLst>
          </p:cNvPr>
          <p:cNvSpPr/>
          <p:nvPr/>
        </p:nvSpPr>
        <p:spPr>
          <a:xfrm>
            <a:off x="7446086" y="4780280"/>
            <a:ext cx="474916" cy="474916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1270000" dist="50800" dir="5400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gradFill>
                  <a:gsLst>
                    <a:gs pos="0">
                      <a:schemeClr val="accent2"/>
                    </a:gs>
                    <a:gs pos="60000">
                      <a:srgbClr val="004182"/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zh-CN" altLang="en-US" sz="1400" dirty="0">
              <a:gradFill>
                <a:gsLst>
                  <a:gs pos="0">
                    <a:schemeClr val="accent2"/>
                  </a:gs>
                  <a:gs pos="60000">
                    <a:srgbClr val="00418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C38FF3-F263-4B9F-BC40-466B114DC0E1}"/>
              </a:ext>
            </a:extLst>
          </p:cNvPr>
          <p:cNvGrpSpPr/>
          <p:nvPr/>
        </p:nvGrpSpPr>
        <p:grpSpPr>
          <a:xfrm>
            <a:off x="-135834" y="-671766"/>
            <a:ext cx="3643946" cy="3154710"/>
            <a:chOff x="-135834" y="-671766"/>
            <a:chExt cx="3643946" cy="3154710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6ABC261-06BF-477B-8B03-234D57CE9F6C}"/>
                </a:ext>
              </a:extLst>
            </p:cNvPr>
            <p:cNvSpPr txBox="1"/>
            <p:nvPr/>
          </p:nvSpPr>
          <p:spPr>
            <a:xfrm>
              <a:off x="-135834" y="-671766"/>
              <a:ext cx="3643946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bg1">
                            <a:alpha val="58000"/>
                          </a:schemeClr>
                        </a:gs>
                        <a:gs pos="7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02</a:t>
              </a:r>
              <a:endParaRPr lang="zh-CN" altLang="en-US" sz="19900">
                <a:ln>
                  <a:gradFill>
                    <a:gsLst>
                      <a:gs pos="0">
                        <a:schemeClr val="bg1">
                          <a:alpha val="58000"/>
                        </a:schemeClr>
                      </a:gs>
                      <a:gs pos="73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F963320-B370-4315-825F-B989CFCB5D9F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材料与方法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8CA15CD-A066-41B1-B5B2-592F7B7ECC4F}"/>
                </a:ext>
              </a:extLst>
            </p:cNvPr>
            <p:cNvSpPr txBox="1"/>
            <p:nvPr/>
          </p:nvSpPr>
          <p:spPr>
            <a:xfrm flipH="1">
              <a:off x="559842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bg1"/>
                  </a:solidFill>
                </a:rPr>
                <a:t>MATERIALS AND METHODS</a:t>
              </a:r>
            </a:p>
          </p:txBody>
        </p:sp>
        <p:sp>
          <p:nvSpPr>
            <p:cNvPr id="44" name="圆: 空心 43">
              <a:extLst>
                <a:ext uri="{FF2B5EF4-FFF2-40B4-BE49-F238E27FC236}">
                  <a16:creationId xmlns:a16="http://schemas.microsoft.com/office/drawing/2014/main" id="{7A6BE697-DC17-4910-9277-46E0E52F4EB1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00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7C9F4E9-72BD-4BB5-A2C2-C4FE769003C7}"/>
              </a:ext>
            </a:extLst>
          </p:cNvPr>
          <p:cNvSpPr txBox="1"/>
          <p:nvPr/>
        </p:nvSpPr>
        <p:spPr>
          <a:xfrm>
            <a:off x="736471" y="1917641"/>
            <a:ext cx="25122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>
                <a:solidFill>
                  <a:schemeClr val="bg1">
                    <a:lumMod val="75000"/>
                    <a:alpha val="30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rPr>
              <a:t>03</a:t>
            </a:r>
            <a:endParaRPr lang="zh-CN" altLang="en-US" sz="13800">
              <a:solidFill>
                <a:schemeClr val="bg1">
                  <a:lumMod val="75000"/>
                  <a:alpha val="30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998E2A-F7FA-45A4-893E-40590CFBBE52}"/>
              </a:ext>
            </a:extLst>
          </p:cNvPr>
          <p:cNvSpPr txBox="1"/>
          <p:nvPr/>
        </p:nvSpPr>
        <p:spPr>
          <a:xfrm>
            <a:off x="621934" y="3875967"/>
            <a:ext cx="5021643" cy="51533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>
                <a:solidFill>
                  <a:schemeClr val="accent3">
                    <a:alpha val="50000"/>
                  </a:schemeClr>
                </a:solidFill>
              </a:rPr>
              <a:t>RESULTS AND DISCUSSION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868A3-0118-49D6-A8A8-625305EA4508}"/>
              </a:ext>
            </a:extLst>
          </p:cNvPr>
          <p:cNvSpPr txBox="1"/>
          <p:nvPr/>
        </p:nvSpPr>
        <p:spPr>
          <a:xfrm>
            <a:off x="683045" y="2866667"/>
            <a:ext cx="5482234" cy="1268153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chemeClr val="accent2"/>
                    </a:gs>
                    <a:gs pos="42000">
                      <a:srgbClr val="004182"/>
                    </a:gs>
                  </a:gsLst>
                  <a:lin ang="2700000" scaled="0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  <a:cs typeface="阿里巴巴普惠体 H" panose="00020600040101010101" pitchFamily="18" charset="-122"/>
              </a:rPr>
              <a:t>结果与讨论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D2421667-5361-4721-A5AE-D7C930A2CE91}"/>
              </a:ext>
            </a:extLst>
          </p:cNvPr>
          <p:cNvSpPr/>
          <p:nvPr/>
        </p:nvSpPr>
        <p:spPr>
          <a:xfrm>
            <a:off x="5096387" y="2905228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id="{3257A4CA-7957-4B0E-8220-DF6787DDEE91}"/>
              </a:ext>
            </a:extLst>
          </p:cNvPr>
          <p:cNvSpPr txBox="1"/>
          <p:nvPr/>
        </p:nvSpPr>
        <p:spPr>
          <a:xfrm>
            <a:off x="597047" y="613697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  <p:sp>
        <p:nvSpPr>
          <p:cNvPr id="41" name="矩形: 圆顶角 40">
            <a:extLst>
              <a:ext uri="{FF2B5EF4-FFF2-40B4-BE49-F238E27FC236}">
                <a16:creationId xmlns:a16="http://schemas.microsoft.com/office/drawing/2014/main" id="{44CA0FD3-1CD9-433C-A296-162483AEA510}"/>
              </a:ext>
            </a:extLst>
          </p:cNvPr>
          <p:cNvSpPr/>
          <p:nvPr/>
        </p:nvSpPr>
        <p:spPr>
          <a:xfrm rot="16200000">
            <a:off x="6785771" y="63348"/>
            <a:ext cx="4849811" cy="5962877"/>
          </a:xfrm>
          <a:prstGeom prst="round2SameRect">
            <a:avLst>
              <a:gd name="adj1" fmla="val 9509"/>
              <a:gd name="adj2" fmla="val 0"/>
            </a:avLst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顶角 41">
            <a:extLst>
              <a:ext uri="{FF2B5EF4-FFF2-40B4-BE49-F238E27FC236}">
                <a16:creationId xmlns:a16="http://schemas.microsoft.com/office/drawing/2014/main" id="{618CD9A2-5BA7-4A18-B2F3-680972904C87}"/>
              </a:ext>
            </a:extLst>
          </p:cNvPr>
          <p:cNvSpPr/>
          <p:nvPr/>
        </p:nvSpPr>
        <p:spPr>
          <a:xfrm rot="5400000" flipV="1">
            <a:off x="6500126" y="-286256"/>
            <a:ext cx="5421100" cy="6662084"/>
          </a:xfrm>
          <a:prstGeom prst="round2SameRect">
            <a:avLst>
              <a:gd name="adj1" fmla="val 10883"/>
              <a:gd name="adj2" fmla="val 0"/>
            </a:avLst>
          </a:prstGeom>
          <a:noFill/>
          <a:ln w="22225">
            <a:solidFill>
              <a:schemeClr val="accent3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FFB1E26-AE76-4F63-97C1-DFA051F80E2E}"/>
              </a:ext>
            </a:extLst>
          </p:cNvPr>
          <p:cNvGrpSpPr/>
          <p:nvPr/>
        </p:nvGrpSpPr>
        <p:grpSpPr>
          <a:xfrm>
            <a:off x="860848" y="4660900"/>
            <a:ext cx="739759" cy="68263"/>
            <a:chOff x="892598" y="4660900"/>
            <a:chExt cx="739759" cy="682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DFCE718-21AD-41FC-925D-D61F7A2FB9F9}"/>
                </a:ext>
              </a:extLst>
            </p:cNvPr>
            <p:cNvSpPr/>
            <p:nvPr/>
          </p:nvSpPr>
          <p:spPr>
            <a:xfrm>
              <a:off x="892598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E5ED990-30BB-40C2-ADEB-72E724283077}"/>
                </a:ext>
              </a:extLst>
            </p:cNvPr>
            <p:cNvSpPr/>
            <p:nvPr/>
          </p:nvSpPr>
          <p:spPr>
            <a:xfrm>
              <a:off x="1026897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099239A-F186-4A5B-8DDA-41F73C2392B9}"/>
                </a:ext>
              </a:extLst>
            </p:cNvPr>
            <p:cNvSpPr/>
            <p:nvPr/>
          </p:nvSpPr>
          <p:spPr>
            <a:xfrm>
              <a:off x="1161196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320A22C-DCF8-47D3-98D3-F3002DF5599A}"/>
                </a:ext>
              </a:extLst>
            </p:cNvPr>
            <p:cNvSpPr/>
            <p:nvPr/>
          </p:nvSpPr>
          <p:spPr>
            <a:xfrm>
              <a:off x="1295496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82ED9D7-46AC-49B7-8038-1013EB8385CE}"/>
                </a:ext>
              </a:extLst>
            </p:cNvPr>
            <p:cNvSpPr/>
            <p:nvPr/>
          </p:nvSpPr>
          <p:spPr>
            <a:xfrm>
              <a:off x="1429795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ABB28FC2-1ADD-405F-BB2F-11C8D2E61503}"/>
                </a:ext>
              </a:extLst>
            </p:cNvPr>
            <p:cNvSpPr/>
            <p:nvPr/>
          </p:nvSpPr>
          <p:spPr>
            <a:xfrm>
              <a:off x="1564094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52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78E12CE6-D7C1-4790-A761-AE153FC9B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46379"/>
              </p:ext>
            </p:extLst>
          </p:nvPr>
        </p:nvGraphicFramePr>
        <p:xfrm>
          <a:off x="623401" y="1437276"/>
          <a:ext cx="6225012" cy="496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图表 41">
            <a:extLst>
              <a:ext uri="{FF2B5EF4-FFF2-40B4-BE49-F238E27FC236}">
                <a16:creationId xmlns:a16="http://schemas.microsoft.com/office/drawing/2014/main" id="{81249085-3498-4899-B94B-13392A7C4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252971"/>
              </p:ext>
            </p:extLst>
          </p:nvPr>
        </p:nvGraphicFramePr>
        <p:xfrm>
          <a:off x="901519" y="2697439"/>
          <a:ext cx="5946893" cy="358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9" name="矩形 118">
            <a:extLst>
              <a:ext uri="{FF2B5EF4-FFF2-40B4-BE49-F238E27FC236}">
                <a16:creationId xmlns:a16="http://schemas.microsoft.com/office/drawing/2014/main" id="{E8021B72-41B3-4C60-B17B-88929AE2CF73}"/>
              </a:ext>
            </a:extLst>
          </p:cNvPr>
          <p:cNvSpPr/>
          <p:nvPr/>
        </p:nvSpPr>
        <p:spPr>
          <a:xfrm>
            <a:off x="6873814" y="-242225"/>
            <a:ext cx="5318186" cy="7268634"/>
          </a:xfrm>
          <a:prstGeom prst="rect">
            <a:avLst/>
          </a:prstGeom>
          <a:gradFill>
            <a:gsLst>
              <a:gs pos="0">
                <a:schemeClr val="accent2"/>
              </a:gs>
              <a:gs pos="32000">
                <a:srgbClr val="004182"/>
              </a:gs>
            </a:gsLst>
            <a:lin ang="0" scaled="0"/>
          </a:gradFill>
          <a:ln>
            <a:noFill/>
          </a:ln>
          <a:effectLst>
            <a:outerShdw blurRad="190500" dist="114300" dir="8400000" algn="tr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B30C7B8-1AB4-4DF2-B8E7-3593D03A1A7F}"/>
              </a:ext>
            </a:extLst>
          </p:cNvPr>
          <p:cNvSpPr/>
          <p:nvPr/>
        </p:nvSpPr>
        <p:spPr>
          <a:xfrm>
            <a:off x="6873813" y="-279133"/>
            <a:ext cx="163045" cy="7342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9D7809EA-2A49-4112-9CEA-65A6947556A1}"/>
              </a:ext>
            </a:extLst>
          </p:cNvPr>
          <p:cNvCxnSpPr/>
          <p:nvPr/>
        </p:nvCxnSpPr>
        <p:spPr>
          <a:xfrm>
            <a:off x="7901835" y="4712937"/>
            <a:ext cx="339248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BA6C4A8-8758-4DC2-9ABE-FA1818CB56F2}"/>
              </a:ext>
            </a:extLst>
          </p:cNvPr>
          <p:cNvSpPr txBox="1"/>
          <p:nvPr/>
        </p:nvSpPr>
        <p:spPr>
          <a:xfrm>
            <a:off x="8683731" y="2075547"/>
            <a:ext cx="20993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实验结果总结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048DE519-EBF9-4A2C-9465-8B949E3B1B70}"/>
              </a:ext>
            </a:extLst>
          </p:cNvPr>
          <p:cNvSpPr txBox="1"/>
          <p:nvPr/>
        </p:nvSpPr>
        <p:spPr>
          <a:xfrm>
            <a:off x="8727694" y="2511745"/>
            <a:ext cx="2521490" cy="464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，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A6B96F17-8B94-46F8-937F-113E30A2BDD0}"/>
              </a:ext>
            </a:extLst>
          </p:cNvPr>
          <p:cNvCxnSpPr/>
          <p:nvPr/>
        </p:nvCxnSpPr>
        <p:spPr>
          <a:xfrm>
            <a:off x="7901835" y="3214508"/>
            <a:ext cx="3392487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BDE10BDB-36D4-410A-8B1E-EADB60220D50}"/>
              </a:ext>
            </a:extLst>
          </p:cNvPr>
          <p:cNvSpPr txBox="1"/>
          <p:nvPr/>
        </p:nvSpPr>
        <p:spPr>
          <a:xfrm>
            <a:off x="8683731" y="3530279"/>
            <a:ext cx="20993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实验结果总结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ABCF4B7C-ACD0-4525-9190-131F5B8F7C5F}"/>
              </a:ext>
            </a:extLst>
          </p:cNvPr>
          <p:cNvSpPr txBox="1"/>
          <p:nvPr/>
        </p:nvSpPr>
        <p:spPr>
          <a:xfrm>
            <a:off x="8727694" y="3966477"/>
            <a:ext cx="2521490" cy="464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，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D36E8F4-4A75-45C8-8A03-23AB9F06D81A}"/>
              </a:ext>
            </a:extLst>
          </p:cNvPr>
          <p:cNvSpPr txBox="1"/>
          <p:nvPr/>
        </p:nvSpPr>
        <p:spPr>
          <a:xfrm>
            <a:off x="8683731" y="4985010"/>
            <a:ext cx="2282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实验结果总结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1FB04301-47EB-41F4-A6C5-957438FD9753}"/>
              </a:ext>
            </a:extLst>
          </p:cNvPr>
          <p:cNvSpPr txBox="1"/>
          <p:nvPr/>
        </p:nvSpPr>
        <p:spPr>
          <a:xfrm>
            <a:off x="8727694" y="5421208"/>
            <a:ext cx="2521490" cy="464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，</a:t>
            </a:r>
            <a:endParaRPr lang="zh-CN" altLang="en-US" sz="1200" dirty="0">
              <a:solidFill>
                <a:schemeClr val="bg1"/>
              </a:solidFill>
              <a:latin typeface="+mn-ea"/>
              <a:cs typeface="OPPOSans M" panose="00020600040101010101" pitchFamily="18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F7BD573-AC77-468E-9CD8-DF0E777FE359}"/>
              </a:ext>
            </a:extLst>
          </p:cNvPr>
          <p:cNvSpPr/>
          <p:nvPr/>
        </p:nvSpPr>
        <p:spPr>
          <a:xfrm>
            <a:off x="7901835" y="5000931"/>
            <a:ext cx="569182" cy="5691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CE7714-D09A-4B88-8B30-DAE27A5C1269}"/>
              </a:ext>
            </a:extLst>
          </p:cNvPr>
          <p:cNvGrpSpPr/>
          <p:nvPr/>
        </p:nvGrpSpPr>
        <p:grpSpPr>
          <a:xfrm>
            <a:off x="7901835" y="2091468"/>
            <a:ext cx="569182" cy="569182"/>
            <a:chOff x="7901835" y="2091468"/>
            <a:chExt cx="569182" cy="569182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57F102A6-57FF-4345-904D-EB5AB4ECBEBD}"/>
                </a:ext>
              </a:extLst>
            </p:cNvPr>
            <p:cNvSpPr/>
            <p:nvPr/>
          </p:nvSpPr>
          <p:spPr>
            <a:xfrm>
              <a:off x="7901835" y="2091468"/>
              <a:ext cx="569182" cy="5691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3840" dist="111760" dir="2699999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629EF8FE-82BD-4B02-A7A4-13CDECA6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8382" y="2230863"/>
              <a:ext cx="216088" cy="290392"/>
            </a:xfrm>
            <a:prstGeom prst="rect">
              <a:avLst/>
            </a:prstGeom>
          </p:spPr>
        </p:pic>
      </p:grp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45BB15E-B9CE-4D76-8F62-A340E74F6522}"/>
              </a:ext>
            </a:extLst>
          </p:cNvPr>
          <p:cNvSpPr/>
          <p:nvPr/>
        </p:nvSpPr>
        <p:spPr>
          <a:xfrm>
            <a:off x="7901835" y="3546200"/>
            <a:ext cx="569182" cy="56918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BD62D4F8-C17E-4563-8737-5404FA268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9755" y="3685595"/>
            <a:ext cx="193341" cy="290392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6ABF595D-8FA4-4256-AE17-CC07E5BB24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84069" y="5140326"/>
            <a:ext cx="204714" cy="290392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D7703FF4-A506-47CD-8BD5-A83DD5C45015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DDC5365-2D81-44A2-9F63-B568B76FF9D8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03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33900C3-EB9C-4656-941C-576AAC0AF3D5}"/>
                </a:ext>
              </a:extLst>
            </p:cNvPr>
            <p:cNvGrpSpPr/>
            <p:nvPr/>
          </p:nvGrpSpPr>
          <p:grpSpPr>
            <a:xfrm>
              <a:off x="563317" y="470026"/>
              <a:ext cx="2336516" cy="730637"/>
              <a:chOff x="531567" y="470026"/>
              <a:chExt cx="2336516" cy="730637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35E178C-7E0B-4A90-B70A-0F8BFF28575C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48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  <a:cs typeface="阿里巴巴普惠体 H" panose="00020600040101010101" pitchFamily="18" charset="-122"/>
                  </a:rPr>
                  <a:t>结果与讨论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AF48E7D8-F506-4853-84A6-47D1E3816A4B}"/>
                  </a:ext>
                </a:extLst>
              </p:cNvPr>
              <p:cNvSpPr txBox="1"/>
              <p:nvPr/>
            </p:nvSpPr>
            <p:spPr>
              <a:xfrm flipH="1">
                <a:off x="531567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RESULTS AND DISCUSSION</a:t>
                </a:r>
              </a:p>
            </p:txBody>
          </p:sp>
          <p:sp>
            <p:nvSpPr>
              <p:cNvPr id="41" name="圆: 空心 40">
                <a:extLst>
                  <a:ext uri="{FF2B5EF4-FFF2-40B4-BE49-F238E27FC236}">
                    <a16:creationId xmlns:a16="http://schemas.microsoft.com/office/drawing/2014/main" id="{B5B3265F-FBEC-457D-BB08-164058D39B46}"/>
                  </a:ext>
                </a:extLst>
              </p:cNvPr>
              <p:cNvSpPr/>
              <p:nvPr/>
            </p:nvSpPr>
            <p:spPr>
              <a:xfrm>
                <a:off x="2615670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860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D7C5795-9872-4392-BCE3-D16B013760BA}"/>
              </a:ext>
            </a:extLst>
          </p:cNvPr>
          <p:cNvSpPr/>
          <p:nvPr/>
        </p:nvSpPr>
        <p:spPr>
          <a:xfrm>
            <a:off x="716227" y="4675434"/>
            <a:ext cx="10759546" cy="1652540"/>
          </a:xfrm>
          <a:prstGeom prst="roundRect">
            <a:avLst>
              <a:gd name="adj" fmla="val 8363"/>
            </a:avLst>
          </a:prstGeom>
          <a:solidFill>
            <a:srgbClr val="004182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89B8648-55F5-4513-B24C-B8EB154E188A}"/>
              </a:ext>
            </a:extLst>
          </p:cNvPr>
          <p:cNvGrpSpPr/>
          <p:nvPr/>
        </p:nvGrpSpPr>
        <p:grpSpPr>
          <a:xfrm>
            <a:off x="4096707" y="4834675"/>
            <a:ext cx="7161734" cy="1410258"/>
            <a:chOff x="4096707" y="4821975"/>
            <a:chExt cx="7161734" cy="1410258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0259C43-7D28-4E1B-8D1A-F77B9115760F}"/>
                </a:ext>
              </a:extLst>
            </p:cNvPr>
            <p:cNvSpPr txBox="1"/>
            <p:nvPr/>
          </p:nvSpPr>
          <p:spPr>
            <a:xfrm>
              <a:off x="4096707" y="4821975"/>
              <a:ext cx="2020678" cy="1410258"/>
            </a:xfrm>
            <a:prstGeom prst="rect">
              <a:avLst/>
            </a:prstGeom>
            <a:noFill/>
            <a:effectLst/>
          </p:spPr>
          <p:txBody>
            <a:bodyPr wrap="square" lIns="260604" tIns="130302" rIns="260604" bIns="130302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标题名称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42m</a:t>
              </a:r>
              <a:endParaRPr kumimoji="0" lang="zh-CN" altLang="en-US" sz="45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18F82DA-033F-4DF6-9CF3-B38F21DB93EC}"/>
                </a:ext>
              </a:extLst>
            </p:cNvPr>
            <p:cNvSpPr txBox="1"/>
            <p:nvPr/>
          </p:nvSpPr>
          <p:spPr>
            <a:xfrm>
              <a:off x="5958768" y="4821975"/>
              <a:ext cx="1903293" cy="1410258"/>
            </a:xfrm>
            <a:prstGeom prst="rect">
              <a:avLst/>
            </a:prstGeom>
            <a:noFill/>
            <a:effectLst/>
          </p:spPr>
          <p:txBody>
            <a:bodyPr wrap="square" lIns="260604" tIns="130302" rIns="260604" bIns="130302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标题名称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6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36m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700E25B-238E-4BFC-A845-46A0E8F46594}"/>
                </a:ext>
              </a:extLst>
            </p:cNvPr>
            <p:cNvSpPr txBox="1"/>
            <p:nvPr/>
          </p:nvSpPr>
          <p:spPr>
            <a:xfrm>
              <a:off x="7703444" y="4821975"/>
              <a:ext cx="1810321" cy="1396857"/>
            </a:xfrm>
            <a:prstGeom prst="rect">
              <a:avLst/>
            </a:prstGeom>
            <a:noFill/>
            <a:effectLst/>
          </p:spPr>
          <p:txBody>
            <a:bodyPr wrap="square" lIns="260604" tIns="130302" rIns="260604" bIns="130302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标题名称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6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10m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DFA12FE-F6A3-4A67-86A3-9369B2312A80}"/>
                </a:ext>
              </a:extLst>
            </p:cNvPr>
            <p:cNvSpPr txBox="1"/>
            <p:nvPr/>
          </p:nvSpPr>
          <p:spPr>
            <a:xfrm>
              <a:off x="9355148" y="4821975"/>
              <a:ext cx="1903293" cy="1396857"/>
            </a:xfrm>
            <a:prstGeom prst="rect">
              <a:avLst/>
            </a:prstGeom>
            <a:noFill/>
            <a:effectLst/>
          </p:spPr>
          <p:txBody>
            <a:bodyPr wrap="square" lIns="260604" tIns="130302" rIns="260604" bIns="130302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标题名称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56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rPr>
                <a:t>20m</a:t>
              </a:r>
            </a:p>
          </p:txBody>
        </p:sp>
      </p:grpSp>
      <p:graphicFrame>
        <p:nvGraphicFramePr>
          <p:cNvPr id="52" name="图表 51">
            <a:extLst>
              <a:ext uri="{FF2B5EF4-FFF2-40B4-BE49-F238E27FC236}">
                <a16:creationId xmlns:a16="http://schemas.microsoft.com/office/drawing/2014/main" id="{38DCC112-4539-43B7-8512-D8AF5AADC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1553318"/>
              </p:ext>
            </p:extLst>
          </p:nvPr>
        </p:nvGraphicFramePr>
        <p:xfrm>
          <a:off x="714791" y="1762596"/>
          <a:ext cx="10759546" cy="2460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767F51DB-50DE-4758-88C6-85ACD4067728}"/>
              </a:ext>
            </a:extLst>
          </p:cNvPr>
          <p:cNvGrpSpPr/>
          <p:nvPr/>
        </p:nvGrpSpPr>
        <p:grpSpPr>
          <a:xfrm>
            <a:off x="6368118" y="2084396"/>
            <a:ext cx="1062939" cy="369275"/>
            <a:chOff x="6367378" y="2038067"/>
            <a:chExt cx="1062939" cy="369275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9816D0B2-1B0B-422C-9C96-A2C54A07868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67378" y="2038067"/>
              <a:ext cx="1062939" cy="369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304800" dist="368300" dir="27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1108D23-C4E2-4A4B-AFC4-67A8CD0782C3}"/>
                </a:ext>
              </a:extLst>
            </p:cNvPr>
            <p:cNvGrpSpPr/>
            <p:nvPr/>
          </p:nvGrpSpPr>
          <p:grpSpPr>
            <a:xfrm>
              <a:off x="6495170" y="2118157"/>
              <a:ext cx="209095" cy="209095"/>
              <a:chOff x="5988916" y="1566303"/>
              <a:chExt cx="209095" cy="209095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1C80C654-B221-4445-A5CC-BB61C885595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5988916" y="1566303"/>
                <a:ext cx="209095" cy="209095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6693" tIns="28346" rIns="56693" bIns="2834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116"/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5D096CA2-839D-451D-B0FC-016AD878DA90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989008" y="1589751"/>
                <a:ext cx="208910" cy="157428"/>
              </a:xfrm>
              <a:prstGeom prst="rect">
                <a:avLst/>
              </a:prstGeom>
              <a:noFill/>
              <a:effectLst/>
            </p:spPr>
            <p:txBody>
              <a:bodyPr wrap="none" lIns="56693" tIns="28346" rIns="56693" bIns="28346" rtlCol="0">
                <a:spAutoFit/>
              </a:bodyPr>
              <a:lstStyle/>
              <a:p>
                <a:pPr algn="ctr"/>
                <a:r>
                  <a:rPr lang="en-US" altLang="zh-CN" sz="651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zh-CN" altLang="en-US" sz="65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6E312C1-FCDF-4D4C-A350-FC84C87FD83F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733580" y="2113134"/>
              <a:ext cx="492802" cy="228959"/>
            </a:xfrm>
            <a:prstGeom prst="rect">
              <a:avLst/>
            </a:prstGeom>
            <a:noFill/>
            <a:effectLst/>
          </p:spPr>
          <p:txBody>
            <a:bodyPr wrap="none" lIns="56693" tIns="28346" rIns="56693" bIns="28346" rtlCol="0">
              <a:spAutoFit/>
            </a:bodyPr>
            <a:lstStyle/>
            <a:p>
              <a:r>
                <a:rPr lang="en-US" altLang="zh-CN" sz="1116">
                  <a:solidFill>
                    <a:schemeClr val="bg1"/>
                  </a:solidFill>
                  <a:latin typeface="+mj-ea"/>
                  <a:ea typeface="+mj-ea"/>
                </a:rPr>
                <a:t>2735</a:t>
              </a:r>
              <a:endParaRPr lang="zh-CN" altLang="en-US" sz="1116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15E216F-5780-44B0-8776-84E84D9538D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7133260" y="2155097"/>
              <a:ext cx="271588" cy="164967"/>
            </a:xfrm>
            <a:prstGeom prst="rect">
              <a:avLst/>
            </a:prstGeom>
            <a:noFill/>
            <a:effectLst/>
          </p:spPr>
          <p:txBody>
            <a:bodyPr wrap="none" lIns="56693" tIns="28346" rIns="56693" bIns="28346" rtlCol="0">
              <a:spAutoFit/>
            </a:bodyPr>
            <a:lstStyle/>
            <a:p>
              <a:r>
                <a:rPr lang="en-US" altLang="zh-CN" sz="700">
                  <a:solidFill>
                    <a:schemeClr val="bg1"/>
                  </a:solidFill>
                </a:rPr>
                <a:t>m/s</a:t>
              </a:r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B8E951AB-A5D3-49E3-A16F-9BA4EB7DC8D9}"/>
              </a:ext>
            </a:extLst>
          </p:cNvPr>
          <p:cNvSpPr txBox="1"/>
          <p:nvPr/>
        </p:nvSpPr>
        <p:spPr>
          <a:xfrm>
            <a:off x="4299226" y="1354092"/>
            <a:ext cx="3415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</a:rPr>
              <a:t>这里输入文本标题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593B5D9-4BF5-4677-A7E6-0C245D56A092}"/>
              </a:ext>
            </a:extLst>
          </p:cNvPr>
          <p:cNvGrpSpPr/>
          <p:nvPr/>
        </p:nvGrpSpPr>
        <p:grpSpPr>
          <a:xfrm>
            <a:off x="8776507" y="1842409"/>
            <a:ext cx="2987731" cy="246221"/>
            <a:chOff x="8865407" y="1842409"/>
            <a:chExt cx="2987731" cy="246221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3200F3DF-0D93-461E-8F62-95364B89A19F}"/>
                </a:ext>
              </a:extLst>
            </p:cNvPr>
            <p:cNvGrpSpPr/>
            <p:nvPr/>
          </p:nvGrpSpPr>
          <p:grpSpPr>
            <a:xfrm>
              <a:off x="8865407" y="1842409"/>
              <a:ext cx="1353372" cy="246221"/>
              <a:chOff x="8095423" y="1357280"/>
              <a:chExt cx="1353372" cy="246221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FE597A9-7820-4DAC-B74B-B34444C9626D}"/>
                  </a:ext>
                </a:extLst>
              </p:cNvPr>
              <p:cNvSpPr txBox="1"/>
              <p:nvPr/>
            </p:nvSpPr>
            <p:spPr>
              <a:xfrm>
                <a:off x="8376410" y="1357280"/>
                <a:ext cx="10723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>
                    <a:solidFill>
                      <a:schemeClr val="accent3">
                        <a:alpha val="50000"/>
                      </a:schemeClr>
                    </a:solidFill>
                    <a:latin typeface="+mn-ea"/>
                  </a:rPr>
                  <a:t>对象</a:t>
                </a:r>
                <a:r>
                  <a:rPr lang="en-US" altLang="zh-CN" sz="1000">
                    <a:solidFill>
                      <a:schemeClr val="accent3">
                        <a:alpha val="50000"/>
                      </a:schemeClr>
                    </a:solidFill>
                    <a:latin typeface="+mn-ea"/>
                  </a:rPr>
                  <a:t>A</a:t>
                </a:r>
                <a:r>
                  <a:rPr lang="zh-CN" altLang="en-US" sz="1000">
                    <a:solidFill>
                      <a:schemeClr val="accent3">
                        <a:alpha val="50000"/>
                      </a:schemeClr>
                    </a:solidFill>
                    <a:latin typeface="+mn-ea"/>
                  </a:rPr>
                  <a:t>名称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alpha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7EF73DC5-7502-4C27-8397-425445BC6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5423" y="1480390"/>
                <a:ext cx="280987" cy="0"/>
              </a:xfrm>
              <a:prstGeom prst="line">
                <a:avLst/>
              </a:prstGeom>
              <a:ln w="22225" cap="rnd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B8FD971-67EB-40F0-BE6B-E7113E6691B7}"/>
                </a:ext>
              </a:extLst>
            </p:cNvPr>
            <p:cNvGrpSpPr/>
            <p:nvPr/>
          </p:nvGrpSpPr>
          <p:grpSpPr>
            <a:xfrm>
              <a:off x="10499766" y="1842409"/>
              <a:ext cx="1353372" cy="246221"/>
              <a:chOff x="8095423" y="1357280"/>
              <a:chExt cx="1353372" cy="246221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E43625B-C449-4EA6-B20A-5F316CFA0A46}"/>
                  </a:ext>
                </a:extLst>
              </p:cNvPr>
              <p:cNvSpPr txBox="1"/>
              <p:nvPr/>
            </p:nvSpPr>
            <p:spPr>
              <a:xfrm>
                <a:off x="8376410" y="1357280"/>
                <a:ext cx="10723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>
                        <a:alpha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对象</a:t>
                </a: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>
                        <a:alpha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B</a:t>
                </a:r>
                <a:r>
                  <a:rPr kumimoji="0" lang="zh-CN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3">
                        <a:alpha val="50000"/>
                      </a:scheme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名称</a:t>
                </a: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alpha val="5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B61D7A5A-7CCE-4B09-8A75-B857258F8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5423" y="1480390"/>
                <a:ext cx="280987" cy="0"/>
              </a:xfrm>
              <a:prstGeom prst="line">
                <a:avLst/>
              </a:prstGeom>
              <a:ln w="2222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B96CE171-1B9E-4CC6-BB33-0CE49D64A1B9}"/>
              </a:ext>
            </a:extLst>
          </p:cNvPr>
          <p:cNvSpPr txBox="1"/>
          <p:nvPr/>
        </p:nvSpPr>
        <p:spPr>
          <a:xfrm>
            <a:off x="714791" y="1461842"/>
            <a:ext cx="82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900">
                <a:solidFill>
                  <a:schemeClr val="accent3">
                    <a:alpha val="50000"/>
                  </a:schemeClr>
                </a:solidFill>
                <a:latin typeface="+mn-ea"/>
              </a:rPr>
              <a:t>流量（</a:t>
            </a:r>
            <a:r>
              <a:rPr lang="en-US" altLang="zh-CN" sz="900" dirty="0">
                <a:solidFill>
                  <a:schemeClr val="accent3">
                    <a:alpha val="50000"/>
                  </a:schemeClr>
                </a:solidFill>
                <a:latin typeface="+mn-ea"/>
              </a:rPr>
              <a:t>m/s</a:t>
            </a:r>
            <a:r>
              <a:rPr lang="zh-CN" altLang="en-US" sz="900" dirty="0">
                <a:solidFill>
                  <a:schemeClr val="accent3">
                    <a:alpha val="50000"/>
                  </a:schemeClr>
                </a:solidFill>
                <a:latin typeface="+mn-ea"/>
              </a:rPr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E5FB7D8-831F-4010-9934-A471893B9D18}"/>
              </a:ext>
            </a:extLst>
          </p:cNvPr>
          <p:cNvSpPr txBox="1"/>
          <p:nvPr/>
        </p:nvSpPr>
        <p:spPr>
          <a:xfrm>
            <a:off x="10799631" y="4196416"/>
            <a:ext cx="829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时间（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h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）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68D17BA-B596-4FE8-A6A1-00F578CEC7CD}"/>
              </a:ext>
            </a:extLst>
          </p:cNvPr>
          <p:cNvSpPr txBox="1"/>
          <p:nvPr/>
        </p:nvSpPr>
        <p:spPr>
          <a:xfrm>
            <a:off x="4237962" y="417333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40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9D8B691-8302-479D-A0BD-C107A89F110D}"/>
              </a:ext>
            </a:extLst>
          </p:cNvPr>
          <p:cNvSpPr txBox="1"/>
          <p:nvPr/>
        </p:nvSpPr>
        <p:spPr>
          <a:xfrm>
            <a:off x="7278997" y="417333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80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E57E2B3-C86E-40AD-A88A-66690436E4A5}"/>
              </a:ext>
            </a:extLst>
          </p:cNvPr>
          <p:cNvSpPr txBox="1"/>
          <p:nvPr/>
        </p:nvSpPr>
        <p:spPr>
          <a:xfrm>
            <a:off x="10305416" y="417333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alpha val="50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120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alpha val="5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88C0B18-00EA-4501-BCF6-719954B115F9}"/>
              </a:ext>
            </a:extLst>
          </p:cNvPr>
          <p:cNvGrpSpPr/>
          <p:nvPr/>
        </p:nvGrpSpPr>
        <p:grpSpPr>
          <a:xfrm>
            <a:off x="6597701" y="2811986"/>
            <a:ext cx="1062939" cy="369275"/>
            <a:chOff x="6596961" y="2792934"/>
            <a:chExt cx="1062939" cy="369275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4B9F342B-6172-49A2-BFE5-305EFC8A5AA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96961" y="2792934"/>
              <a:ext cx="1062939" cy="3692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blurRad="304800" dist="3683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FAE800AB-AFB1-459E-9A63-454CEE024374}"/>
                </a:ext>
              </a:extLst>
            </p:cNvPr>
            <p:cNvGrpSpPr/>
            <p:nvPr/>
          </p:nvGrpSpPr>
          <p:grpSpPr>
            <a:xfrm>
              <a:off x="6717551" y="2873024"/>
              <a:ext cx="223497" cy="209095"/>
              <a:chOff x="5981714" y="1566303"/>
              <a:chExt cx="223497" cy="209095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7EF1435E-5B65-47DC-A040-D25342320C10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5988916" y="1566303"/>
                <a:ext cx="209095" cy="209095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6693" tIns="28346" rIns="56693" bIns="2834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116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4BE3849-F22E-47E7-955F-9E138DB93C5E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981714" y="1589751"/>
                <a:ext cx="223497" cy="157401"/>
              </a:xfrm>
              <a:prstGeom prst="rect">
                <a:avLst/>
              </a:prstGeom>
              <a:noFill/>
              <a:effectLst/>
            </p:spPr>
            <p:txBody>
              <a:bodyPr wrap="none" lIns="56693" tIns="28346" rIns="56693" bIns="28346" rtlCol="0">
                <a:spAutoFit/>
              </a:bodyPr>
              <a:lstStyle/>
              <a:p>
                <a:pPr algn="ctr"/>
                <a:r>
                  <a:rPr lang="en-US" altLang="zh-CN" sz="651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zh-CN" altLang="en-US" sz="65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E91F874-84C0-452A-9889-8917A5C70E5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963163" y="2868001"/>
              <a:ext cx="467154" cy="228959"/>
            </a:xfrm>
            <a:prstGeom prst="rect">
              <a:avLst/>
            </a:prstGeom>
            <a:noFill/>
            <a:effectLst/>
          </p:spPr>
          <p:txBody>
            <a:bodyPr wrap="none" lIns="56693" tIns="28346" rIns="56693" bIns="28346" rtlCol="0">
              <a:spAutoFit/>
            </a:bodyPr>
            <a:lstStyle/>
            <a:p>
              <a:r>
                <a:rPr lang="en-US" altLang="zh-CN" sz="1116">
                  <a:solidFill>
                    <a:schemeClr val="bg1"/>
                  </a:solidFill>
                  <a:latin typeface="+mj-ea"/>
                  <a:ea typeface="+mj-ea"/>
                </a:rPr>
                <a:t>1875</a:t>
              </a:r>
              <a:endParaRPr lang="zh-CN" altLang="en-US" sz="1116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6F9497B-3441-40D2-A14B-611E7F93E24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362843" y="2909964"/>
              <a:ext cx="271588" cy="164967"/>
            </a:xfrm>
            <a:prstGeom prst="rect">
              <a:avLst/>
            </a:prstGeom>
            <a:noFill/>
            <a:effectLst/>
          </p:spPr>
          <p:txBody>
            <a:bodyPr wrap="none" lIns="56693" tIns="28346" rIns="56693" bIns="28346" rtlCol="0">
              <a:spAutoFit/>
            </a:bodyPr>
            <a:lstStyle/>
            <a:p>
              <a:r>
                <a:rPr lang="en-US" altLang="zh-CN" sz="700">
                  <a:solidFill>
                    <a:schemeClr val="bg1"/>
                  </a:solidFill>
                </a:rPr>
                <a:t>m/s</a:t>
              </a:r>
              <a:endParaRPr lang="zh-CN" altLang="en-US" sz="700">
                <a:solidFill>
                  <a:schemeClr val="bg1"/>
                </a:solidFill>
              </a:endParaRPr>
            </a:p>
          </p:txBody>
        </p:sp>
      </p:grp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C7AD136C-3E1A-42C3-9B23-0AF33F1C55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21380" y="3133527"/>
            <a:ext cx="2352322" cy="2814848"/>
          </a:xfrm>
          <a:prstGeom prst="roundRect">
            <a:avLst>
              <a:gd name="adj" fmla="val 484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755" tIns="49378" rIns="98755" bIns="49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944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9A8553-5CAC-4C7E-839C-1B842AAD5B1F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7E0301E-2298-407C-95A8-9AB22E29AD09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03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9294AA9-19C4-40F2-8032-75C67F9BF3D0}"/>
                </a:ext>
              </a:extLst>
            </p:cNvPr>
            <p:cNvGrpSpPr/>
            <p:nvPr/>
          </p:nvGrpSpPr>
          <p:grpSpPr>
            <a:xfrm>
              <a:off x="563317" y="470026"/>
              <a:ext cx="2336516" cy="730637"/>
              <a:chOff x="531567" y="470026"/>
              <a:chExt cx="2336516" cy="730637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B2CF07E-D90D-47E0-905D-A4D318D2C5AB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48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</a:rPr>
                  <a:t>结果与讨论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145CF8D-5D8C-4EA6-9997-3A07937E838B}"/>
                  </a:ext>
                </a:extLst>
              </p:cNvPr>
              <p:cNvSpPr txBox="1"/>
              <p:nvPr/>
            </p:nvSpPr>
            <p:spPr>
              <a:xfrm flipH="1">
                <a:off x="531567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RESULTS AND DISCUSSION</a:t>
                </a:r>
              </a:p>
            </p:txBody>
          </p:sp>
          <p:sp>
            <p:nvSpPr>
              <p:cNvPr id="70" name="圆: 空心 69">
                <a:extLst>
                  <a:ext uri="{FF2B5EF4-FFF2-40B4-BE49-F238E27FC236}">
                    <a16:creationId xmlns:a16="http://schemas.microsoft.com/office/drawing/2014/main" id="{4D7A20D8-48C1-4812-B143-297C76591DD9}"/>
                  </a:ext>
                </a:extLst>
              </p:cNvPr>
              <p:cNvSpPr/>
              <p:nvPr/>
            </p:nvSpPr>
            <p:spPr>
              <a:xfrm>
                <a:off x="2615670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288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E164DC-460B-4245-A618-BAB56A914395}"/>
              </a:ext>
            </a:extLst>
          </p:cNvPr>
          <p:cNvSpPr/>
          <p:nvPr/>
        </p:nvSpPr>
        <p:spPr>
          <a:xfrm>
            <a:off x="7937500" y="-186267"/>
            <a:ext cx="4254500" cy="720936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D823D79-0709-422E-96A8-8C1A70A3AC6E}"/>
              </a:ext>
            </a:extLst>
          </p:cNvPr>
          <p:cNvSpPr txBox="1"/>
          <p:nvPr/>
        </p:nvSpPr>
        <p:spPr>
          <a:xfrm>
            <a:off x="657243" y="6062380"/>
            <a:ext cx="613523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400">
                <a:ln w="12700">
                  <a:solidFill>
                    <a:schemeClr val="accent3">
                      <a:alpha val="50000"/>
                    </a:schemeClr>
                  </a:solidFill>
                </a:ln>
                <a:solidFill>
                  <a:schemeClr val="accent3">
                    <a:alpha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altLang="zh-CN" sz="7200">
                <a:ln w="6350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PART THREE</a:t>
            </a:r>
            <a:endParaRPr lang="zh-CN" altLang="en-US" sz="7200" dirty="0">
              <a:ln w="6350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53" name="矩形: 圆顶角 52">
            <a:extLst>
              <a:ext uri="{FF2B5EF4-FFF2-40B4-BE49-F238E27FC236}">
                <a16:creationId xmlns:a16="http://schemas.microsoft.com/office/drawing/2014/main" id="{C5834E3A-D455-4D73-A1C2-61A8F18F4904}"/>
              </a:ext>
            </a:extLst>
          </p:cNvPr>
          <p:cNvSpPr/>
          <p:nvPr/>
        </p:nvSpPr>
        <p:spPr>
          <a:xfrm>
            <a:off x="723374" y="1710706"/>
            <a:ext cx="10230175" cy="4598019"/>
          </a:xfrm>
          <a:prstGeom prst="round2SameRect">
            <a:avLst>
              <a:gd name="adj1" fmla="val 4036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24" name="矩形: 圆顶角 23">
            <a:extLst>
              <a:ext uri="{FF2B5EF4-FFF2-40B4-BE49-F238E27FC236}">
                <a16:creationId xmlns:a16="http://schemas.microsoft.com/office/drawing/2014/main" id="{5E84987C-E920-4BC0-A8FC-B78F9F275DB4}"/>
              </a:ext>
            </a:extLst>
          </p:cNvPr>
          <p:cNvSpPr/>
          <p:nvPr/>
        </p:nvSpPr>
        <p:spPr>
          <a:xfrm rot="5400000">
            <a:off x="7213834" y="2053932"/>
            <a:ext cx="4598019" cy="3911567"/>
          </a:xfrm>
          <a:prstGeom prst="round2SameRect">
            <a:avLst>
              <a:gd name="adj1" fmla="val 5401"/>
              <a:gd name="adj2" fmla="val 0"/>
            </a:avLst>
          </a:prstGeom>
          <a:solidFill>
            <a:srgbClr val="004182"/>
          </a:soli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AD66AB6-EA44-43A2-9D3D-320169CAD81E}"/>
              </a:ext>
            </a:extLst>
          </p:cNvPr>
          <p:cNvSpPr txBox="1"/>
          <p:nvPr/>
        </p:nvSpPr>
        <p:spPr>
          <a:xfrm flipH="1">
            <a:off x="7907906" y="2771942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103E13C-E85C-43E8-863E-6A8ABA7FFDAF}"/>
              </a:ext>
            </a:extLst>
          </p:cNvPr>
          <p:cNvSpPr txBox="1"/>
          <p:nvPr/>
        </p:nvSpPr>
        <p:spPr>
          <a:xfrm flipH="1">
            <a:off x="7907905" y="3119227"/>
            <a:ext cx="3298217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，海的水深比较浅，平均深度从几米到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2-3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千米。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0BB3260-6570-483B-A5C9-A0060947414C}"/>
              </a:ext>
            </a:extLst>
          </p:cNvPr>
          <p:cNvSpPr txBox="1"/>
          <p:nvPr/>
        </p:nvSpPr>
        <p:spPr>
          <a:xfrm flipH="1">
            <a:off x="7907906" y="4650517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473542B-AEE4-4AAC-81A8-112A08334851}"/>
              </a:ext>
            </a:extLst>
          </p:cNvPr>
          <p:cNvSpPr txBox="1"/>
          <p:nvPr/>
        </p:nvSpPr>
        <p:spPr>
          <a:xfrm flipH="1">
            <a:off x="7907905" y="4997802"/>
            <a:ext cx="3298217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，海的水深比较浅，平均深度从几米到</a:t>
            </a:r>
            <a:r>
              <a:rPr lang="en-US" altLang="zh-CN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2-3</a:t>
            </a:r>
            <a:r>
              <a:rPr lang="zh-CN" altLang="en-US" sz="1200">
                <a:solidFill>
                  <a:schemeClr val="bg1"/>
                </a:solidFill>
                <a:latin typeface="+mn-ea"/>
                <a:cs typeface="OPPOSans M" panose="00020600040101010101" pitchFamily="18" charset="-122"/>
              </a:rPr>
              <a:t>千米。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9BB70C3A-C470-496D-996C-46F0F60F72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15465" y="4160747"/>
            <a:ext cx="379933" cy="379933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40">
              <a:solidFill>
                <a:schemeClr val="bg1"/>
              </a:solidFill>
            </a:endParaRPr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4AFB5C88-6EA9-4164-A0EC-ACCD778368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595968"/>
              </p:ext>
            </p:extLst>
          </p:nvPr>
        </p:nvGraphicFramePr>
        <p:xfrm>
          <a:off x="974821" y="2537887"/>
          <a:ext cx="6395068" cy="2383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E5C35696-3361-424A-BBA0-81643C770F2A}"/>
              </a:ext>
            </a:extLst>
          </p:cNvPr>
          <p:cNvSpPr txBox="1"/>
          <p:nvPr/>
        </p:nvSpPr>
        <p:spPr>
          <a:xfrm>
            <a:off x="962072" y="5304208"/>
            <a:ext cx="6184007" cy="679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0" i="0">
                <a:solidFill>
                  <a:schemeClr val="accent3"/>
                </a:solidFill>
                <a:effectLst/>
                <a:latin typeface="+mn-ea"/>
              </a:rPr>
              <a:t>因为地球海洋面积（约为</a:t>
            </a:r>
            <a:r>
              <a:rPr lang="en-US" altLang="zh-CN" sz="1000" b="0" i="0">
                <a:solidFill>
                  <a:schemeClr val="accent3"/>
                </a:solidFill>
                <a:effectLst/>
                <a:latin typeface="+mn-ea"/>
              </a:rPr>
              <a:t>3.6</a:t>
            </a:r>
            <a:r>
              <a:rPr lang="zh-CN" altLang="en-US" sz="1000" b="0" i="0">
                <a:solidFill>
                  <a:schemeClr val="accent3"/>
                </a:solidFill>
                <a:effectLst/>
                <a:latin typeface="+mn-ea"/>
              </a:rPr>
              <a:t>亿平方公里）远远大于陆地面积，故有人将地球称为一个“大水球”。太平洋、大西洋和印度洋分别占地球海洋总面积的</a:t>
            </a:r>
            <a:r>
              <a:rPr lang="en-US" altLang="zh-CN" sz="1000" b="0" i="0">
                <a:solidFill>
                  <a:schemeClr val="accent3"/>
                </a:solidFill>
                <a:effectLst/>
                <a:latin typeface="+mn-ea"/>
              </a:rPr>
              <a:t>46%</a:t>
            </a:r>
            <a:r>
              <a:rPr lang="zh-CN" altLang="en-US" sz="1000" b="0" i="0">
                <a:solidFill>
                  <a:schemeClr val="accent3"/>
                </a:solidFill>
                <a:effectLst/>
                <a:latin typeface="+mn-ea"/>
              </a:rPr>
              <a:t>、</a:t>
            </a:r>
            <a:r>
              <a:rPr lang="en-US" altLang="zh-CN" sz="1000" b="0" i="0">
                <a:solidFill>
                  <a:schemeClr val="accent3"/>
                </a:solidFill>
                <a:effectLst/>
                <a:latin typeface="+mn-ea"/>
              </a:rPr>
              <a:t>24%</a:t>
            </a:r>
            <a:r>
              <a:rPr lang="zh-CN" altLang="en-US" sz="1000" b="0" i="0">
                <a:solidFill>
                  <a:schemeClr val="accent3"/>
                </a:solidFill>
                <a:effectLst/>
                <a:latin typeface="+mn-ea"/>
              </a:rPr>
              <a:t>和</a:t>
            </a:r>
            <a:r>
              <a:rPr lang="en-US" altLang="zh-CN" sz="1000" b="0" i="0">
                <a:solidFill>
                  <a:schemeClr val="accent3"/>
                </a:solidFill>
                <a:effectLst/>
                <a:latin typeface="+mn-ea"/>
              </a:rPr>
              <a:t>20%</a:t>
            </a:r>
            <a:r>
              <a:rPr lang="zh-CN" altLang="en-US" sz="1000" b="0" i="0">
                <a:solidFill>
                  <a:schemeClr val="accent3"/>
                </a:solidFill>
                <a:effectLst/>
                <a:latin typeface="+mn-ea"/>
              </a:rPr>
              <a:t>。重要的边缘海多分布于北半球，它们部分为大陆或岛屿包围。海，在洋的边缘，是大洋的附属部分。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11A915-5F8F-4C77-8F3E-A82282F9DE23}"/>
              </a:ext>
            </a:extLst>
          </p:cNvPr>
          <p:cNvSpPr txBox="1"/>
          <p:nvPr/>
        </p:nvSpPr>
        <p:spPr>
          <a:xfrm>
            <a:off x="962072" y="50186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accent3"/>
                </a:solidFill>
                <a:latin typeface="+mj-ea"/>
                <a:ea typeface="+mj-ea"/>
              </a:rPr>
              <a:t>实验总结结论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5C706A-694B-4C16-B651-D49A209FCB03}"/>
              </a:ext>
            </a:extLst>
          </p:cNvPr>
          <p:cNvGrpSpPr/>
          <p:nvPr/>
        </p:nvGrpSpPr>
        <p:grpSpPr>
          <a:xfrm>
            <a:off x="8015465" y="2282172"/>
            <a:ext cx="379933" cy="379933"/>
            <a:chOff x="8015465" y="2282172"/>
            <a:chExt cx="379933" cy="379933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03583A3D-E7BD-4D40-939F-4812276B2FB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015465" y="2282172"/>
              <a:ext cx="379933" cy="379933"/>
            </a:xfrm>
            <a:prstGeom prst="roundRect">
              <a:avLst>
                <a:gd name="adj" fmla="val 14327"/>
              </a:avLst>
            </a:prstGeom>
            <a:solidFill>
              <a:schemeClr val="bg1"/>
            </a:solidFill>
            <a:ln>
              <a:noFill/>
            </a:ln>
            <a:effectLst>
              <a:outerShdw blurRad="243840" dist="111760" dir="2699999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40">
                <a:solidFill>
                  <a:schemeClr val="bg1"/>
                </a:solidFill>
              </a:endParaRPr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784B209C-33AE-430C-B646-6C9B0926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28581" y="2368862"/>
              <a:ext cx="153701" cy="206553"/>
            </a:xfrm>
            <a:prstGeom prst="rect">
              <a:avLst/>
            </a:prstGeom>
          </p:spPr>
        </p:pic>
      </p:grpSp>
      <p:pic>
        <p:nvPicPr>
          <p:cNvPr id="44" name="图形 43">
            <a:extLst>
              <a:ext uri="{FF2B5EF4-FFF2-40B4-BE49-F238E27FC236}">
                <a16:creationId xmlns:a16="http://schemas.microsoft.com/office/drawing/2014/main" id="{3F384587-F3FA-44A4-8A7C-525DC5E5A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136670" y="4247437"/>
            <a:ext cx="137522" cy="20655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E11E10C-A6FD-4CD7-81F8-34257CC45F43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32443F8-4122-4481-885C-A9F045D7179B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03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0FB1A43-0CDC-4E1F-920D-092FBC712B10}"/>
                </a:ext>
              </a:extLst>
            </p:cNvPr>
            <p:cNvGrpSpPr/>
            <p:nvPr/>
          </p:nvGrpSpPr>
          <p:grpSpPr>
            <a:xfrm>
              <a:off x="563317" y="470026"/>
              <a:ext cx="2336516" cy="730637"/>
              <a:chOff x="531567" y="470026"/>
              <a:chExt cx="2336516" cy="730637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5D2BBE3-C741-40BD-8FB2-BB7BB7516516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48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</a:rPr>
                  <a:t>结果与讨论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932AC77-D65D-4838-9DCB-1DED6BC37BBB}"/>
                  </a:ext>
                </a:extLst>
              </p:cNvPr>
              <p:cNvSpPr txBox="1"/>
              <p:nvPr/>
            </p:nvSpPr>
            <p:spPr>
              <a:xfrm flipH="1">
                <a:off x="531567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RESULTS AND DISCUSSION</a:t>
                </a:r>
              </a:p>
            </p:txBody>
          </p:sp>
          <p:sp>
            <p:nvSpPr>
              <p:cNvPr id="32" name="圆: 空心 31">
                <a:extLst>
                  <a:ext uri="{FF2B5EF4-FFF2-40B4-BE49-F238E27FC236}">
                    <a16:creationId xmlns:a16="http://schemas.microsoft.com/office/drawing/2014/main" id="{DD55E21C-33B9-4917-9269-C6E23FEC98D5}"/>
                  </a:ext>
                </a:extLst>
              </p:cNvPr>
              <p:cNvSpPr/>
              <p:nvPr/>
            </p:nvSpPr>
            <p:spPr>
              <a:xfrm>
                <a:off x="2615670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5369474D-B2BA-4322-B6A6-4A9568CCFEA2}"/>
              </a:ext>
            </a:extLst>
          </p:cNvPr>
          <p:cNvSpPr txBox="1"/>
          <p:nvPr/>
        </p:nvSpPr>
        <p:spPr>
          <a:xfrm>
            <a:off x="962072" y="2016773"/>
            <a:ext cx="154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  <a:endParaRPr lang="zh-CN" altLang="en-US" sz="24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88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9FDE767-2A4A-46D4-BF2E-0FD3168CBFEF}"/>
              </a:ext>
            </a:extLst>
          </p:cNvPr>
          <p:cNvSpPr/>
          <p:nvPr/>
        </p:nvSpPr>
        <p:spPr>
          <a:xfrm>
            <a:off x="-12700" y="3870776"/>
            <a:ext cx="12282522" cy="2987223"/>
          </a:xfrm>
          <a:prstGeom prst="rect">
            <a:avLst/>
          </a:prstGeom>
          <a:gradFill>
            <a:gsLst>
              <a:gs pos="0">
                <a:schemeClr val="accent2"/>
              </a:gs>
              <a:gs pos="60000">
                <a:srgbClr val="00418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D7DC933E-A831-457A-B88F-2836257ECB2E}"/>
              </a:ext>
            </a:extLst>
          </p:cNvPr>
          <p:cNvSpPr txBox="1"/>
          <p:nvPr/>
        </p:nvSpPr>
        <p:spPr>
          <a:xfrm>
            <a:off x="4288684" y="5907954"/>
            <a:ext cx="3614632" cy="484917"/>
          </a:xfrm>
          <a:prstGeom prst="roundRect">
            <a:avLst>
              <a:gd name="adj" fmla="val 7041"/>
            </a:avLst>
          </a:prstGeom>
          <a:noFill/>
          <a:ln>
            <a:noFill/>
          </a:ln>
        </p:spPr>
        <p:txBody>
          <a:bodyPr wrap="square" lIns="91438" tIns="45719" rIns="91438" bIns="45719">
            <a:spAutoFit/>
          </a:bodyPr>
          <a:lstStyle>
            <a:defPPr>
              <a:defRPr lang="zh-CN"/>
            </a:defPPr>
            <a:lvl1pPr lvl="0" defTabSz="913765">
              <a:lnSpc>
                <a:spcPts val="3000"/>
              </a:lnSpc>
              <a:spcAft>
                <a:spcPts val="600"/>
              </a:spcAft>
              <a:defRPr sz="1600" kern="15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kern="1200">
                <a:solidFill>
                  <a:schemeClr val="bg1"/>
                </a:solidFill>
                <a:latin typeface="+mj-ea"/>
                <a:ea typeface="+mj-ea"/>
                <a:cs typeface="+mn-cs"/>
                <a:sym typeface="微软雅黑" panose="020B0503020204020204" pitchFamily="34" charset="-122"/>
              </a:rPr>
              <a:t>可以在这里输入实验所得结论</a:t>
            </a:r>
            <a:endParaRPr lang="zh-CN" altLang="en-US" sz="2000" kern="1200" dirty="0">
              <a:solidFill>
                <a:schemeClr val="bg1"/>
              </a:solidFill>
              <a:latin typeface="+mj-ea"/>
              <a:ea typeface="+mj-ea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1EBD8022-C521-40FD-A4A2-B936AAC88733}"/>
              </a:ext>
            </a:extLst>
          </p:cNvPr>
          <p:cNvCxnSpPr>
            <a:cxnSpLocks/>
          </p:cNvCxnSpPr>
          <p:nvPr/>
        </p:nvCxnSpPr>
        <p:spPr>
          <a:xfrm>
            <a:off x="2272081" y="4009669"/>
            <a:ext cx="6187078" cy="0"/>
          </a:xfrm>
          <a:prstGeom prst="line">
            <a:avLst/>
          </a:prstGeom>
          <a:ln w="4318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84A115A9-277E-4A58-8331-F0C9156D62E8}"/>
              </a:ext>
            </a:extLst>
          </p:cNvPr>
          <p:cNvCxnSpPr>
            <a:cxnSpLocks/>
          </p:cNvCxnSpPr>
          <p:nvPr/>
        </p:nvCxnSpPr>
        <p:spPr>
          <a:xfrm>
            <a:off x="2202231" y="5527126"/>
            <a:ext cx="7150859" cy="0"/>
          </a:xfrm>
          <a:prstGeom prst="line">
            <a:avLst/>
          </a:prstGeom>
          <a:ln w="4318">
            <a:solidFill>
              <a:schemeClr val="accent1">
                <a:lumMod val="50000"/>
                <a:alpha val="16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64466388-9AAC-489A-AD1D-07A9561307B5}"/>
              </a:ext>
            </a:extLst>
          </p:cNvPr>
          <p:cNvSpPr/>
          <p:nvPr/>
        </p:nvSpPr>
        <p:spPr>
          <a:xfrm>
            <a:off x="738448" y="2213531"/>
            <a:ext cx="1642935" cy="3483433"/>
          </a:xfrm>
          <a:prstGeom prst="roundRect">
            <a:avLst>
              <a:gd name="adj" fmla="val 112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OPPOSans R" panose="00020600040101010101" pitchFamily="18" charset="-122"/>
              <a:ea typeface="思源黑体 CN Regular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FC5608D8-35B7-4DA0-BF35-3C9844143B8B}"/>
              </a:ext>
            </a:extLst>
          </p:cNvPr>
          <p:cNvSpPr/>
          <p:nvPr/>
        </p:nvSpPr>
        <p:spPr>
          <a:xfrm>
            <a:off x="2065720" y="2005757"/>
            <a:ext cx="5320147" cy="36810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172" name="矩形: 圆顶角 171">
            <a:extLst>
              <a:ext uri="{FF2B5EF4-FFF2-40B4-BE49-F238E27FC236}">
                <a16:creationId xmlns:a16="http://schemas.microsoft.com/office/drawing/2014/main" id="{3AB0CE1F-D89E-413A-9482-39CD39968511}"/>
              </a:ext>
            </a:extLst>
          </p:cNvPr>
          <p:cNvSpPr/>
          <p:nvPr/>
        </p:nvSpPr>
        <p:spPr>
          <a:xfrm>
            <a:off x="2065393" y="1645633"/>
            <a:ext cx="5320800" cy="574162"/>
          </a:xfrm>
          <a:prstGeom prst="round2SameRect">
            <a:avLst>
              <a:gd name="adj1" fmla="val 28833"/>
              <a:gd name="adj2" fmla="val 0"/>
            </a:avLst>
          </a:prstGeom>
          <a:solidFill>
            <a:srgbClr val="0041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5F05E8A-37EB-4E14-B806-220F0AEF9279}"/>
              </a:ext>
            </a:extLst>
          </p:cNvPr>
          <p:cNvSpPr txBox="1"/>
          <p:nvPr/>
        </p:nvSpPr>
        <p:spPr>
          <a:xfrm>
            <a:off x="4011102" y="1763437"/>
            <a:ext cx="142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典型案例项目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971BE5DF-AE99-4BC0-A351-AB27F897B87B}"/>
              </a:ext>
            </a:extLst>
          </p:cNvPr>
          <p:cNvSpPr/>
          <p:nvPr/>
        </p:nvSpPr>
        <p:spPr>
          <a:xfrm>
            <a:off x="7424912" y="2005756"/>
            <a:ext cx="4033238" cy="368105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179" name="矩形: 圆顶角 178">
            <a:extLst>
              <a:ext uri="{FF2B5EF4-FFF2-40B4-BE49-F238E27FC236}">
                <a16:creationId xmlns:a16="http://schemas.microsoft.com/office/drawing/2014/main" id="{2B63165A-8F28-4DBE-9EE4-BC3D6BCF76EA}"/>
              </a:ext>
            </a:extLst>
          </p:cNvPr>
          <p:cNvSpPr/>
          <p:nvPr/>
        </p:nvSpPr>
        <p:spPr>
          <a:xfrm>
            <a:off x="7425641" y="1645633"/>
            <a:ext cx="4031781" cy="574162"/>
          </a:xfrm>
          <a:prstGeom prst="round2SameRect">
            <a:avLst>
              <a:gd name="adj1" fmla="val 28833"/>
              <a:gd name="adj2" fmla="val 0"/>
            </a:avLst>
          </a:prstGeom>
          <a:solidFill>
            <a:srgbClr val="00418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8EA2D53-FD7C-475A-9F80-5287877A8F8B}"/>
              </a:ext>
            </a:extLst>
          </p:cNvPr>
          <p:cNvSpPr txBox="1"/>
          <p:nvPr/>
        </p:nvSpPr>
        <p:spPr>
          <a:xfrm>
            <a:off x="8622723" y="1763437"/>
            <a:ext cx="1637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+mj-ea"/>
                <a:ea typeface="+mj-ea"/>
              </a:rPr>
              <a:t>本实验研究项目</a:t>
            </a:r>
          </a:p>
        </p:txBody>
      </p:sp>
      <p:graphicFrame>
        <p:nvGraphicFramePr>
          <p:cNvPr id="214" name="表格 213">
            <a:extLst>
              <a:ext uri="{FF2B5EF4-FFF2-40B4-BE49-F238E27FC236}">
                <a16:creationId xmlns:a16="http://schemas.microsoft.com/office/drawing/2014/main" id="{CD36736B-1213-4E43-9496-E682D394474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0504701"/>
              </p:ext>
            </p:extLst>
          </p:nvPr>
        </p:nvGraphicFramePr>
        <p:xfrm>
          <a:off x="730357" y="2213531"/>
          <a:ext cx="10727816" cy="3477171"/>
        </p:xfrm>
        <a:graphic>
          <a:graphicData uri="http://schemas.openxmlformats.org/drawingml/2006/table">
            <a:tbl>
              <a:tblPr/>
              <a:tblGrid>
                <a:gridCol w="1340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09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681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kern="1200">
                          <a:solidFill>
                            <a:srgbClr val="00192A"/>
                          </a:solidFill>
                          <a:latin typeface="+mn-ea"/>
                          <a:ea typeface="+mn-ea"/>
                          <a:cs typeface="+mn-cs"/>
                        </a:rPr>
                        <a:t>项目名称</a:t>
                      </a:r>
                      <a:endParaRPr lang="zh-CN" altLang="en-US" sz="1100" b="0" i="0" u="none" strike="noStrike" kern="1200" dirty="0">
                        <a:solidFill>
                          <a:srgbClr val="00192A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10000"/>
                        </a:lnSpc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1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1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1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实验对象</a:t>
                      </a:r>
                      <a:endParaRPr lang="en-US" altLang="zh-CN" sz="1100" b="0" i="0" u="none" strike="noStrike">
                        <a:solidFill>
                          <a:srgbClr val="00192A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行驶距离</a:t>
                      </a:r>
                      <a:r>
                        <a:rPr 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m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负重</a:t>
                      </a:r>
                      <a:r>
                        <a:rPr lang="en-US" altLang="zh-CN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kg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endParaRPr lang="en-US" altLang="zh-CN" sz="1100" b="0" i="0" u="none" strike="noStrike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  <a:endParaRPr lang="en-US" altLang="zh-CN" sz="1100" b="0" i="0" u="none" strike="noStrike" kern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速度</a:t>
                      </a:r>
                      <a:r>
                        <a:rPr 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m/</a:t>
                      </a:r>
                      <a:r>
                        <a:rPr lang="en-US" altLang="zh-CN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35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192A"/>
                          </a:solidFill>
                          <a:latin typeface="+mn-ea"/>
                          <a:ea typeface="+mn-ea"/>
                        </a:rPr>
                        <a:t>其他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加速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加速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减速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加速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加速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减速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加速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4" name="表格 223" hidden="1">
            <a:extLst>
              <a:ext uri="{FF2B5EF4-FFF2-40B4-BE49-F238E27FC236}">
                <a16:creationId xmlns:a16="http://schemas.microsoft.com/office/drawing/2014/main" id="{F83C83D6-5F23-495F-B646-9DEC614FD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03411"/>
              </p:ext>
            </p:extLst>
          </p:nvPr>
        </p:nvGraphicFramePr>
        <p:xfrm>
          <a:off x="8787024" y="2148045"/>
          <a:ext cx="1340977" cy="3477171"/>
        </p:xfrm>
        <a:graphic>
          <a:graphicData uri="http://schemas.openxmlformats.org/drawingml/2006/table">
            <a:tbl>
              <a:tblPr/>
              <a:tblGrid>
                <a:gridCol w="1340977">
                  <a:extLst>
                    <a:ext uri="{9D8B030D-6E8A-4147-A177-3AD203B41FA5}">
                      <a16:colId xmlns:a16="http://schemas.microsoft.com/office/drawing/2014/main" val="2655906678"/>
                    </a:ext>
                  </a:extLst>
                </a:gridCol>
              </a:tblGrid>
              <a:tr h="746816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项目名称 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633083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对象</a:t>
                      </a:r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846104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514175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  <a:endParaRPr lang="en-US" altLang="zh-CN" sz="1100" b="0" i="0" u="none" strike="noStrike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581623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marL="0" algn="ctr" defTabSz="608965" rtl="0" eaLnBrk="1" fontAlgn="ctr" latinLnBrk="0" hangingPunct="1"/>
                      <a:r>
                        <a:rPr lang="en-US" altLang="zh-CN" sz="1100" b="0" i="0" u="none" strike="noStrike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937113"/>
                  </a:ext>
                </a:extLst>
              </a:tr>
              <a:tr h="546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匀速</a:t>
                      </a:r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加速</a:t>
                      </a:r>
                      <a:r>
                        <a:rPr lang="en-US" altLang="zh-CN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100" b="0" i="0" u="none" strike="noStrike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减速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278" marR="4278" marT="4278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517054"/>
                  </a:ext>
                </a:extLst>
              </a:tr>
            </a:tbl>
          </a:graphicData>
        </a:graphic>
      </p:graphicFrame>
      <p:sp>
        <p:nvSpPr>
          <p:cNvPr id="226" name="矩形: 圆角 225">
            <a:extLst>
              <a:ext uri="{FF2B5EF4-FFF2-40B4-BE49-F238E27FC236}">
                <a16:creationId xmlns:a16="http://schemas.microsoft.com/office/drawing/2014/main" id="{402710B2-E9F0-42CF-A1FC-95C9B2792788}"/>
              </a:ext>
            </a:extLst>
          </p:cNvPr>
          <p:cNvSpPr/>
          <p:nvPr/>
        </p:nvSpPr>
        <p:spPr>
          <a:xfrm>
            <a:off x="8776146" y="4605714"/>
            <a:ext cx="1330938" cy="5406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52400" dist="127000" dir="2700000" algn="ctr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/>
              <a:t>35</a:t>
            </a:r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A005AA9-5EA9-4206-89EC-E225EB0B40A6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E2709F6-255D-441E-A8C5-C356F42EF20C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03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0BBC31C-65AC-416C-97ED-ED6D1EDF6C7F}"/>
                </a:ext>
              </a:extLst>
            </p:cNvPr>
            <p:cNvGrpSpPr/>
            <p:nvPr/>
          </p:nvGrpSpPr>
          <p:grpSpPr>
            <a:xfrm>
              <a:off x="563317" y="470026"/>
              <a:ext cx="2336516" cy="730637"/>
              <a:chOff x="531567" y="470026"/>
              <a:chExt cx="2336516" cy="730637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3F6C17-BA33-4F4E-9BE3-82E8CA8378B3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48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</a:rPr>
                  <a:t>结果与讨论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BEB5C04-A078-44C0-8377-8E84FC89D645}"/>
                  </a:ext>
                </a:extLst>
              </p:cNvPr>
              <p:cNvSpPr txBox="1"/>
              <p:nvPr/>
            </p:nvSpPr>
            <p:spPr>
              <a:xfrm flipH="1">
                <a:off x="531567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RESULTS AND DISCUSSION</a:t>
                </a:r>
              </a:p>
            </p:txBody>
          </p:sp>
          <p:sp>
            <p:nvSpPr>
              <p:cNvPr id="30" name="圆: 空心 29">
                <a:extLst>
                  <a:ext uri="{FF2B5EF4-FFF2-40B4-BE49-F238E27FC236}">
                    <a16:creationId xmlns:a16="http://schemas.microsoft.com/office/drawing/2014/main" id="{0EA01B7E-73AB-49B1-A9E9-875BA03B8D4A}"/>
                  </a:ext>
                </a:extLst>
              </p:cNvPr>
              <p:cNvSpPr/>
              <p:nvPr/>
            </p:nvSpPr>
            <p:spPr>
              <a:xfrm>
                <a:off x="2615670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88D9757-DC7A-4D63-B116-7C322393AC4C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18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BF52BD79-7AA3-4736-B0EE-9C077418EB32}"/>
              </a:ext>
            </a:extLst>
          </p:cNvPr>
          <p:cNvSpPr txBox="1"/>
          <p:nvPr/>
        </p:nvSpPr>
        <p:spPr>
          <a:xfrm>
            <a:off x="6781188" y="1917641"/>
            <a:ext cx="25122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rPr>
              <a:t>04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856057B-227D-42E8-AAB6-FDE57DF13C8B}"/>
              </a:ext>
            </a:extLst>
          </p:cNvPr>
          <p:cNvSpPr txBox="1"/>
          <p:nvPr/>
        </p:nvSpPr>
        <p:spPr>
          <a:xfrm>
            <a:off x="6654162" y="3875967"/>
            <a:ext cx="5021643" cy="51533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>
                <a:solidFill>
                  <a:schemeClr val="accent3">
                    <a:alpha val="50000"/>
                  </a:schemeClr>
                </a:solidFill>
              </a:rPr>
              <a:t>CONCLUSION AND PROSPECT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4F4EF4-18DD-40FD-ABDD-0D2FF04B4300}"/>
              </a:ext>
            </a:extLst>
          </p:cNvPr>
          <p:cNvGrpSpPr/>
          <p:nvPr/>
        </p:nvGrpSpPr>
        <p:grpSpPr>
          <a:xfrm>
            <a:off x="6736861" y="2866667"/>
            <a:ext cx="5482234" cy="1268153"/>
            <a:chOff x="6752101" y="2866667"/>
            <a:chExt cx="5482234" cy="126815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FF33D34-E3F3-413C-929E-14E6383FBF6B}"/>
                </a:ext>
              </a:extLst>
            </p:cNvPr>
            <p:cNvSpPr txBox="1"/>
            <p:nvPr/>
          </p:nvSpPr>
          <p:spPr>
            <a:xfrm>
              <a:off x="6752101" y="2866667"/>
              <a:ext cx="5482234" cy="1268153"/>
            </a:xfrm>
            <a:prstGeom prst="rect">
              <a:avLst/>
            </a:prstGeom>
            <a:noFill/>
            <a:effectLst/>
          </p:spPr>
          <p:txBody>
            <a:bodyPr wrap="square" lIns="236024" tIns="118013" rIns="236024" bIns="118013" rtlCol="0">
              <a:spAutoFit/>
            </a:bodyPr>
            <a:lstStyle/>
            <a:p>
              <a:pPr>
                <a:defRPr/>
              </a:pPr>
              <a:r>
                <a:rPr lang="zh-CN" altLang="en-US" sz="6500" dirty="0">
                  <a:gradFill>
                    <a:gsLst>
                      <a:gs pos="0">
                        <a:schemeClr val="accent2"/>
                      </a:gs>
                      <a:gs pos="54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结论与展望</a:t>
              </a:r>
            </a:p>
          </p:txBody>
        </p:sp>
        <p:sp>
          <p:nvSpPr>
            <p:cNvPr id="46" name="圆: 空心 45">
              <a:extLst>
                <a:ext uri="{FF2B5EF4-FFF2-40B4-BE49-F238E27FC236}">
                  <a16:creationId xmlns:a16="http://schemas.microsoft.com/office/drawing/2014/main" id="{CFEC731E-FA52-4567-A976-559CD46317A0}"/>
                </a:ext>
              </a:extLst>
            </p:cNvPr>
            <p:cNvSpPr/>
            <p:nvPr/>
          </p:nvSpPr>
          <p:spPr>
            <a:xfrm>
              <a:off x="11203603" y="2905228"/>
              <a:ext cx="156398" cy="156398"/>
            </a:xfrm>
            <a:prstGeom prst="donut">
              <a:avLst>
                <a:gd name="adj" fmla="val 2667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A8C6AC-0A90-4E03-8DC7-019F1455F94B}"/>
              </a:ext>
            </a:extLst>
          </p:cNvPr>
          <p:cNvGrpSpPr/>
          <p:nvPr/>
        </p:nvGrpSpPr>
        <p:grpSpPr>
          <a:xfrm>
            <a:off x="6903444" y="4660900"/>
            <a:ext cx="739759" cy="68263"/>
            <a:chOff x="6921440" y="4660900"/>
            <a:chExt cx="739759" cy="68263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71BF9D4-BAD2-412D-A786-358EC0E33995}"/>
                </a:ext>
              </a:extLst>
            </p:cNvPr>
            <p:cNvSpPr/>
            <p:nvPr/>
          </p:nvSpPr>
          <p:spPr>
            <a:xfrm>
              <a:off x="6921440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C5D2960-5323-4151-B3E3-F2953D285C77}"/>
                </a:ext>
              </a:extLst>
            </p:cNvPr>
            <p:cNvSpPr/>
            <p:nvPr/>
          </p:nvSpPr>
          <p:spPr>
            <a:xfrm>
              <a:off x="7055739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11E1170-EB26-4BF0-8BD2-283C56E5FFF7}"/>
                </a:ext>
              </a:extLst>
            </p:cNvPr>
            <p:cNvSpPr/>
            <p:nvPr/>
          </p:nvSpPr>
          <p:spPr>
            <a:xfrm>
              <a:off x="7190038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2ACE541-F8B4-4838-B7EE-71504557B331}"/>
                </a:ext>
              </a:extLst>
            </p:cNvPr>
            <p:cNvSpPr/>
            <p:nvPr/>
          </p:nvSpPr>
          <p:spPr>
            <a:xfrm>
              <a:off x="7324338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EDC58BCE-A9FD-4EE5-925C-F3DB60611D13}"/>
                </a:ext>
              </a:extLst>
            </p:cNvPr>
            <p:cNvSpPr/>
            <p:nvPr/>
          </p:nvSpPr>
          <p:spPr>
            <a:xfrm>
              <a:off x="7458637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E9CBD27-4225-458F-9CBA-C2FC4D8A8038}"/>
                </a:ext>
              </a:extLst>
            </p:cNvPr>
            <p:cNvSpPr/>
            <p:nvPr/>
          </p:nvSpPr>
          <p:spPr>
            <a:xfrm>
              <a:off x="7592936" y="4660900"/>
              <a:ext cx="68263" cy="68263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15">
            <a:extLst>
              <a:ext uri="{FF2B5EF4-FFF2-40B4-BE49-F238E27FC236}">
                <a16:creationId xmlns:a16="http://schemas.microsoft.com/office/drawing/2014/main" id="{9A4F32F9-A6E4-403B-B294-0F31C56C4EFC}"/>
              </a:ext>
            </a:extLst>
          </p:cNvPr>
          <p:cNvSpPr txBox="1"/>
          <p:nvPr/>
        </p:nvSpPr>
        <p:spPr>
          <a:xfrm>
            <a:off x="6801582" y="613697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5C63164B-D72E-46F3-9013-36BCC1440BAD}"/>
              </a:ext>
            </a:extLst>
          </p:cNvPr>
          <p:cNvSpPr/>
          <p:nvPr/>
        </p:nvSpPr>
        <p:spPr>
          <a:xfrm>
            <a:off x="1174842" y="1541345"/>
            <a:ext cx="4849811" cy="5350112"/>
          </a:xfrm>
          <a:prstGeom prst="round2SameRect">
            <a:avLst>
              <a:gd name="adj1" fmla="val 9509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顶角 22">
            <a:extLst>
              <a:ext uri="{FF2B5EF4-FFF2-40B4-BE49-F238E27FC236}">
                <a16:creationId xmlns:a16="http://schemas.microsoft.com/office/drawing/2014/main" id="{F873AF6F-8AC9-4A7F-8B14-C1E7B1B00DDC}"/>
              </a:ext>
            </a:extLst>
          </p:cNvPr>
          <p:cNvSpPr/>
          <p:nvPr/>
        </p:nvSpPr>
        <p:spPr>
          <a:xfrm>
            <a:off x="889197" y="1227668"/>
            <a:ext cx="5421100" cy="5977466"/>
          </a:xfrm>
          <a:prstGeom prst="round2SameRect">
            <a:avLst>
              <a:gd name="adj1" fmla="val 10883"/>
              <a:gd name="adj2" fmla="val 0"/>
            </a:avLst>
          </a:prstGeom>
          <a:noFill/>
          <a:ln w="22225">
            <a:solidFill>
              <a:schemeClr val="accent3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1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45659E93-6B2D-44D6-A2A1-6D9CA928E338}"/>
              </a:ext>
            </a:extLst>
          </p:cNvPr>
          <p:cNvSpPr/>
          <p:nvPr/>
        </p:nvSpPr>
        <p:spPr>
          <a:xfrm>
            <a:off x="0" y="3797111"/>
            <a:ext cx="12192000" cy="3060888"/>
          </a:xfrm>
          <a:custGeom>
            <a:avLst/>
            <a:gdLst>
              <a:gd name="connsiteX0" fmla="*/ 0 w 12192000"/>
              <a:gd name="connsiteY0" fmla="*/ 0 h 3060888"/>
              <a:gd name="connsiteX1" fmla="*/ 163915 w 12192000"/>
              <a:gd name="connsiteY1" fmla="*/ 127823 h 3060888"/>
              <a:gd name="connsiteX2" fmla="*/ 6096000 w 12192000"/>
              <a:gd name="connsiteY2" fmla="*/ 1776773 h 3060888"/>
              <a:gd name="connsiteX3" fmla="*/ 12028085 w 12192000"/>
              <a:gd name="connsiteY3" fmla="*/ 127823 h 3060888"/>
              <a:gd name="connsiteX4" fmla="*/ 12192000 w 12192000"/>
              <a:gd name="connsiteY4" fmla="*/ 0 h 3060888"/>
              <a:gd name="connsiteX5" fmla="*/ 12192000 w 12192000"/>
              <a:gd name="connsiteY5" fmla="*/ 3060888 h 3060888"/>
              <a:gd name="connsiteX6" fmla="*/ 0 w 12192000"/>
              <a:gd name="connsiteY6" fmla="*/ 3060888 h 3060888"/>
              <a:gd name="connsiteX7" fmla="*/ 0 w 12192000"/>
              <a:gd name="connsiteY7" fmla="*/ 0 h 3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60888">
                <a:moveTo>
                  <a:pt x="0" y="0"/>
                </a:moveTo>
                <a:lnTo>
                  <a:pt x="163915" y="127823"/>
                </a:lnTo>
                <a:cubicBezTo>
                  <a:pt x="1513896" y="1128837"/>
                  <a:pt x="3668498" y="1776773"/>
                  <a:pt x="6096000" y="1776773"/>
                </a:cubicBezTo>
                <a:cubicBezTo>
                  <a:pt x="8523502" y="1776773"/>
                  <a:pt x="10678104" y="1128837"/>
                  <a:pt x="12028085" y="127823"/>
                </a:cubicBezTo>
                <a:lnTo>
                  <a:pt x="12192000" y="0"/>
                </a:lnTo>
                <a:lnTo>
                  <a:pt x="12192000" y="3060888"/>
                </a:lnTo>
                <a:lnTo>
                  <a:pt x="0" y="3060888"/>
                </a:lnTo>
                <a:lnTo>
                  <a:pt x="0" y="0"/>
                </a:lnTo>
                <a:close/>
              </a:path>
            </a:pathLst>
          </a:custGeom>
          <a:solidFill>
            <a:srgbClr val="004182"/>
          </a:soli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970A2E-AEE6-42FB-842A-DE6BEF984AED}"/>
              </a:ext>
            </a:extLst>
          </p:cNvPr>
          <p:cNvSpPr txBox="1"/>
          <p:nvPr/>
        </p:nvSpPr>
        <p:spPr>
          <a:xfrm>
            <a:off x="920840" y="1675151"/>
            <a:ext cx="10350321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洋，是海洋的中心部分，是海洋的主体。世界大洋的总面积，约占海洋面积的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89%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。大洋的水深，一般在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3000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米以上，最深处可达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1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万多米。大洋离陆地遥远，不受陆地的影响。它的水温和盐度的变化不大。每个大洋都有自己独特的洋流和潮汐系统。大洋的水色蔚蓝，透明度很大，水中的杂质很少。世界共有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5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个，即太平洋、印度洋、大西洋、北冰洋、南冰洋。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B61AC8F-9150-419C-8506-247F277DBC6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3144" y="2835870"/>
            <a:ext cx="2244456" cy="333058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C3100A-3350-49EF-8591-F71589756131}"/>
              </a:ext>
            </a:extLst>
          </p:cNvPr>
          <p:cNvSpPr txBox="1"/>
          <p:nvPr/>
        </p:nvSpPr>
        <p:spPr>
          <a:xfrm>
            <a:off x="1176486" y="3776504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结论与展望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B3A2C62-15EF-4A5F-959F-6144BBD58B24}"/>
              </a:ext>
            </a:extLst>
          </p:cNvPr>
          <p:cNvSpPr txBox="1"/>
          <p:nvPr/>
        </p:nvSpPr>
        <p:spPr>
          <a:xfrm>
            <a:off x="1186111" y="4128960"/>
            <a:ext cx="2047429" cy="127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海洋是地球上决定气候发展的主要的因素之一。海洋本身就是地球表面最大的储热体。海流是地球表面最大的热能传送带。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B0EF1949-BDBA-4510-BD7F-BD8F672A7553}"/>
              </a:ext>
            </a:extLst>
          </p:cNvPr>
          <p:cNvSpPr/>
          <p:nvPr/>
        </p:nvSpPr>
        <p:spPr>
          <a:xfrm>
            <a:off x="2672424" y="3016343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52400" dist="127000" dir="2700000" algn="ctr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85AE46F-3BFB-4C78-BD54-D5E95AB2CC2E}"/>
              </a:ext>
            </a:extLst>
          </p:cNvPr>
          <p:cNvGrpSpPr/>
          <p:nvPr/>
        </p:nvGrpSpPr>
        <p:grpSpPr>
          <a:xfrm>
            <a:off x="1292493" y="5540875"/>
            <a:ext cx="390803" cy="57245"/>
            <a:chOff x="1292493" y="5540875"/>
            <a:chExt cx="390803" cy="57245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E171C070-900B-450E-9197-7A54ECEBA4B2}"/>
                </a:ext>
              </a:extLst>
            </p:cNvPr>
            <p:cNvSpPr/>
            <p:nvPr/>
          </p:nvSpPr>
          <p:spPr>
            <a:xfrm>
              <a:off x="1292493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3F85E99F-FA2C-444E-B241-4036678DDA94}"/>
                </a:ext>
              </a:extLst>
            </p:cNvPr>
            <p:cNvSpPr/>
            <p:nvPr/>
          </p:nvSpPr>
          <p:spPr>
            <a:xfrm>
              <a:off x="1375882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916AE34-C81E-47E2-ADE6-1B7CC23F094F}"/>
                </a:ext>
              </a:extLst>
            </p:cNvPr>
            <p:cNvSpPr/>
            <p:nvPr/>
          </p:nvSpPr>
          <p:spPr>
            <a:xfrm>
              <a:off x="1459271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477DEE51-5196-454B-AE6D-A1D438B5A7A5}"/>
                </a:ext>
              </a:extLst>
            </p:cNvPr>
            <p:cNvSpPr/>
            <p:nvPr/>
          </p:nvSpPr>
          <p:spPr>
            <a:xfrm>
              <a:off x="1542660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96D2B8E7-1729-4C76-8192-2A3A0FFF47D6}"/>
                </a:ext>
              </a:extLst>
            </p:cNvPr>
            <p:cNvSpPr/>
            <p:nvPr/>
          </p:nvSpPr>
          <p:spPr>
            <a:xfrm>
              <a:off x="1626051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8C61BDC5-4F95-4D7F-889A-6F0B090556C6}"/>
              </a:ext>
            </a:extLst>
          </p:cNvPr>
          <p:cNvSpPr txBox="1"/>
          <p:nvPr/>
        </p:nvSpPr>
        <p:spPr>
          <a:xfrm>
            <a:off x="1154406" y="316074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397F93B-809E-4E66-8A3B-3D5ABBFA57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663430" y="2835870"/>
            <a:ext cx="2244456" cy="333058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C838E82-B7C5-4A5A-90AD-B18E17C800EF}"/>
              </a:ext>
            </a:extLst>
          </p:cNvPr>
          <p:cNvSpPr txBox="1"/>
          <p:nvPr/>
        </p:nvSpPr>
        <p:spPr>
          <a:xfrm>
            <a:off x="3756772" y="3776504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结论与展望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3C73908-C81A-4A73-A1DB-9290F085A6CB}"/>
              </a:ext>
            </a:extLst>
          </p:cNvPr>
          <p:cNvSpPr txBox="1"/>
          <p:nvPr/>
        </p:nvSpPr>
        <p:spPr>
          <a:xfrm>
            <a:off x="3766397" y="4128960"/>
            <a:ext cx="2047429" cy="127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海洋是地球上决定气候发展的主要的因素之一。海洋本身就是地球表面最大的储热体。海流是地球表面最大的热能传送带。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6EEED68B-E52A-4D9A-B3C8-290A7654E142}"/>
              </a:ext>
            </a:extLst>
          </p:cNvPr>
          <p:cNvSpPr/>
          <p:nvPr/>
        </p:nvSpPr>
        <p:spPr>
          <a:xfrm>
            <a:off x="5252710" y="3019145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52400" dist="127000" dir="2700000" algn="ctr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FACC26-30F1-4A39-AABA-04E44CEC16A2}"/>
              </a:ext>
            </a:extLst>
          </p:cNvPr>
          <p:cNvGrpSpPr/>
          <p:nvPr/>
        </p:nvGrpSpPr>
        <p:grpSpPr>
          <a:xfrm>
            <a:off x="3872779" y="5540875"/>
            <a:ext cx="390803" cy="57245"/>
            <a:chOff x="3872779" y="5540875"/>
            <a:chExt cx="390803" cy="57245"/>
          </a:xfrm>
        </p:grpSpPr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BF8B1A96-4325-4A40-A8B4-C4B6B8977099}"/>
                </a:ext>
              </a:extLst>
            </p:cNvPr>
            <p:cNvSpPr/>
            <p:nvPr/>
          </p:nvSpPr>
          <p:spPr>
            <a:xfrm>
              <a:off x="3872779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8F71627E-FD8F-4C86-8538-51C99C891055}"/>
                </a:ext>
              </a:extLst>
            </p:cNvPr>
            <p:cNvSpPr/>
            <p:nvPr/>
          </p:nvSpPr>
          <p:spPr>
            <a:xfrm>
              <a:off x="3956168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136C932-1DF4-4BE3-9F93-47A52F554706}"/>
                </a:ext>
              </a:extLst>
            </p:cNvPr>
            <p:cNvSpPr/>
            <p:nvPr/>
          </p:nvSpPr>
          <p:spPr>
            <a:xfrm>
              <a:off x="4039557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8E8E3414-6F69-4B4C-945B-7DC8F69D3E61}"/>
                </a:ext>
              </a:extLst>
            </p:cNvPr>
            <p:cNvSpPr/>
            <p:nvPr/>
          </p:nvSpPr>
          <p:spPr>
            <a:xfrm>
              <a:off x="4122946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E418F129-2F79-40FC-82C8-D26EC577BEA4}"/>
                </a:ext>
              </a:extLst>
            </p:cNvPr>
            <p:cNvSpPr/>
            <p:nvPr/>
          </p:nvSpPr>
          <p:spPr>
            <a:xfrm>
              <a:off x="4206337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1A5C3EA-4FFE-41A6-95A9-28042D8E1DC9}"/>
              </a:ext>
            </a:extLst>
          </p:cNvPr>
          <p:cNvSpPr txBox="1"/>
          <p:nvPr/>
        </p:nvSpPr>
        <p:spPr>
          <a:xfrm>
            <a:off x="3734692" y="316074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8FF37C5D-9797-436A-9CAB-BA1419E926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43716" y="2835870"/>
            <a:ext cx="2244456" cy="333058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814752D-0B5E-4C4D-B232-E69A88FAEA64}"/>
              </a:ext>
            </a:extLst>
          </p:cNvPr>
          <p:cNvSpPr txBox="1"/>
          <p:nvPr/>
        </p:nvSpPr>
        <p:spPr>
          <a:xfrm>
            <a:off x="6337058" y="3776504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结论与展望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7566284-21DA-46E3-A54A-81C6B08A4399}"/>
              </a:ext>
            </a:extLst>
          </p:cNvPr>
          <p:cNvSpPr txBox="1"/>
          <p:nvPr/>
        </p:nvSpPr>
        <p:spPr>
          <a:xfrm>
            <a:off x="6346683" y="4128960"/>
            <a:ext cx="2047429" cy="127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海洋是地球上决定气候发展的主要的因素之一。海洋本身就是地球表面最大的储热体。海流是地球表面最大的热能传送带。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D0C95647-D28D-4586-A619-E169E0E72F21}"/>
              </a:ext>
            </a:extLst>
          </p:cNvPr>
          <p:cNvSpPr/>
          <p:nvPr/>
        </p:nvSpPr>
        <p:spPr>
          <a:xfrm>
            <a:off x="7832996" y="3019145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52400" dist="127000" dir="2700000" algn="ctr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93CC12-CF80-40C0-BB61-EE4F6E0E69C0}"/>
              </a:ext>
            </a:extLst>
          </p:cNvPr>
          <p:cNvGrpSpPr/>
          <p:nvPr/>
        </p:nvGrpSpPr>
        <p:grpSpPr>
          <a:xfrm>
            <a:off x="6453065" y="5540875"/>
            <a:ext cx="390803" cy="57245"/>
            <a:chOff x="6453065" y="5540875"/>
            <a:chExt cx="390803" cy="57245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5A6A56E2-5C5B-4EC0-9FA8-6B5D5FF8E9CC}"/>
                </a:ext>
              </a:extLst>
            </p:cNvPr>
            <p:cNvSpPr/>
            <p:nvPr/>
          </p:nvSpPr>
          <p:spPr>
            <a:xfrm>
              <a:off x="6453065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69027B9-85B4-4600-A0D0-7B0980269A41}"/>
                </a:ext>
              </a:extLst>
            </p:cNvPr>
            <p:cNvSpPr/>
            <p:nvPr/>
          </p:nvSpPr>
          <p:spPr>
            <a:xfrm>
              <a:off x="6536454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DBFAFEE-A8E7-4AF6-BC20-05F82AF38E5B}"/>
                </a:ext>
              </a:extLst>
            </p:cNvPr>
            <p:cNvSpPr/>
            <p:nvPr/>
          </p:nvSpPr>
          <p:spPr>
            <a:xfrm>
              <a:off x="6619843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0D251F06-A428-4EA9-BA25-1F71BDCE96CE}"/>
                </a:ext>
              </a:extLst>
            </p:cNvPr>
            <p:cNvSpPr/>
            <p:nvPr/>
          </p:nvSpPr>
          <p:spPr>
            <a:xfrm>
              <a:off x="6703232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A2E6A561-5676-41AF-AE4D-275E65137CE9}"/>
                </a:ext>
              </a:extLst>
            </p:cNvPr>
            <p:cNvSpPr/>
            <p:nvPr/>
          </p:nvSpPr>
          <p:spPr>
            <a:xfrm>
              <a:off x="6786623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43731F4-AD3A-4946-98FC-693CB4960F28}"/>
              </a:ext>
            </a:extLst>
          </p:cNvPr>
          <p:cNvSpPr txBox="1"/>
          <p:nvPr/>
        </p:nvSpPr>
        <p:spPr>
          <a:xfrm>
            <a:off x="6314978" y="316074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008F2EFC-D187-40B5-97CB-E6C7D82099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824003" y="2835870"/>
            <a:ext cx="2244456" cy="333058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527E35C-94C8-41FF-9E31-4F9891B3A452}"/>
              </a:ext>
            </a:extLst>
          </p:cNvPr>
          <p:cNvSpPr txBox="1"/>
          <p:nvPr/>
        </p:nvSpPr>
        <p:spPr>
          <a:xfrm>
            <a:off x="8917345" y="3776504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结论与展望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C5C788E-C9C9-4D3E-8483-F83E96778A1C}"/>
              </a:ext>
            </a:extLst>
          </p:cNvPr>
          <p:cNvSpPr txBox="1"/>
          <p:nvPr/>
        </p:nvSpPr>
        <p:spPr>
          <a:xfrm>
            <a:off x="8926970" y="4128960"/>
            <a:ext cx="2047429" cy="1277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海洋是地球上决定气候发展的主要的因素之一。海洋本身就是地球表面最大的储热体。海流是地球表面最大的热能传送带。</a:t>
            </a:r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B47C6E68-5B70-47DA-83D6-3BE337240E36}"/>
              </a:ext>
            </a:extLst>
          </p:cNvPr>
          <p:cNvSpPr/>
          <p:nvPr/>
        </p:nvSpPr>
        <p:spPr>
          <a:xfrm>
            <a:off x="10413283" y="3019145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52400" dist="127000" dir="2700000" algn="ctr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416F4B-D91D-402E-9BDA-520D49AE0299}"/>
              </a:ext>
            </a:extLst>
          </p:cNvPr>
          <p:cNvGrpSpPr/>
          <p:nvPr/>
        </p:nvGrpSpPr>
        <p:grpSpPr>
          <a:xfrm>
            <a:off x="9033352" y="5540875"/>
            <a:ext cx="390803" cy="57245"/>
            <a:chOff x="9033352" y="5540875"/>
            <a:chExt cx="390803" cy="57245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D867D8E9-D3A6-4DF7-A7AA-A19BBB9E0741}"/>
                </a:ext>
              </a:extLst>
            </p:cNvPr>
            <p:cNvSpPr/>
            <p:nvPr/>
          </p:nvSpPr>
          <p:spPr>
            <a:xfrm>
              <a:off x="9033352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FB32BBFC-6AAE-4868-9ACB-CF96DF441541}"/>
                </a:ext>
              </a:extLst>
            </p:cNvPr>
            <p:cNvSpPr/>
            <p:nvPr/>
          </p:nvSpPr>
          <p:spPr>
            <a:xfrm>
              <a:off x="9116741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6E84F34B-EEF4-44E5-B6BE-A9393564D6EC}"/>
                </a:ext>
              </a:extLst>
            </p:cNvPr>
            <p:cNvSpPr/>
            <p:nvPr/>
          </p:nvSpPr>
          <p:spPr>
            <a:xfrm>
              <a:off x="9200130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08A924B8-E19F-469D-B431-70FD5D1D44FB}"/>
                </a:ext>
              </a:extLst>
            </p:cNvPr>
            <p:cNvSpPr/>
            <p:nvPr/>
          </p:nvSpPr>
          <p:spPr>
            <a:xfrm>
              <a:off x="9283519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346E8BDE-0D9B-4CC1-8001-640AAF698279}"/>
                </a:ext>
              </a:extLst>
            </p:cNvPr>
            <p:cNvSpPr/>
            <p:nvPr/>
          </p:nvSpPr>
          <p:spPr>
            <a:xfrm>
              <a:off x="9366910" y="5540875"/>
              <a:ext cx="57245" cy="57245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AF8C883-BE58-49F7-B021-68D0D98243DC}"/>
              </a:ext>
            </a:extLst>
          </p:cNvPr>
          <p:cNvSpPr txBox="1"/>
          <p:nvPr/>
        </p:nvSpPr>
        <p:spPr>
          <a:xfrm>
            <a:off x="8895265" y="316074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511A046-356B-4DD2-8383-9D096EDEFC19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6615A2AA-90FE-4E17-92EB-357FF359C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1838" y="3108605"/>
            <a:ext cx="216088" cy="290392"/>
          </a:xfrm>
          <a:prstGeom prst="rect">
            <a:avLst/>
          </a:prstGeom>
        </p:spPr>
      </p:pic>
      <p:pic>
        <p:nvPicPr>
          <p:cNvPr id="131" name="图形 130">
            <a:extLst>
              <a:ext uri="{FF2B5EF4-FFF2-40B4-BE49-F238E27FC236}">
                <a16:creationId xmlns:a16="http://schemas.microsoft.com/office/drawing/2014/main" id="{DE242FD4-3960-4638-A7B1-504B48CB5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387811" y="3111407"/>
            <a:ext cx="204714" cy="290392"/>
          </a:xfrm>
          <a:prstGeom prst="rect">
            <a:avLst/>
          </a:prstGeom>
        </p:spPr>
      </p:pic>
      <p:pic>
        <p:nvPicPr>
          <p:cNvPr id="135" name="图形 134">
            <a:extLst>
              <a:ext uri="{FF2B5EF4-FFF2-40B4-BE49-F238E27FC236}">
                <a16:creationId xmlns:a16="http://schemas.microsoft.com/office/drawing/2014/main" id="{78F0E333-6D85-41E7-948D-901F49AAE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996529" y="3111407"/>
            <a:ext cx="147849" cy="290392"/>
          </a:xfrm>
          <a:prstGeom prst="rect">
            <a:avLst/>
          </a:prstGeom>
        </p:spPr>
      </p:pic>
      <p:pic>
        <p:nvPicPr>
          <p:cNvPr id="149" name="图形 148">
            <a:extLst>
              <a:ext uri="{FF2B5EF4-FFF2-40B4-BE49-F238E27FC236}">
                <a16:creationId xmlns:a16="http://schemas.microsoft.com/office/drawing/2014/main" id="{4F7D9F47-A649-4B91-87CA-6D5DB416C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554070" y="3111407"/>
            <a:ext cx="193341" cy="290392"/>
          </a:xfrm>
          <a:prstGeom prst="rect">
            <a:avLst/>
          </a:prstGeom>
        </p:spPr>
      </p:pic>
      <p:grpSp>
        <p:nvGrpSpPr>
          <p:cNvPr id="63" name="组合 62">
            <a:extLst>
              <a:ext uri="{FF2B5EF4-FFF2-40B4-BE49-F238E27FC236}">
                <a16:creationId xmlns:a16="http://schemas.microsoft.com/office/drawing/2014/main" id="{E5BE490B-67F8-42A4-828B-BE239BB77E66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B8E6747-CBCD-423E-9B13-107820B7F408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04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E86521A3-C6F8-480F-BC18-D4F4B3F6FD5F}"/>
                </a:ext>
              </a:extLst>
            </p:cNvPr>
            <p:cNvGrpSpPr/>
            <p:nvPr/>
          </p:nvGrpSpPr>
          <p:grpSpPr>
            <a:xfrm>
              <a:off x="576009" y="470026"/>
              <a:ext cx="2336516" cy="730637"/>
              <a:chOff x="531559" y="470026"/>
              <a:chExt cx="2336516" cy="730637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0945E03-55BE-4E73-A9B9-53C2C008B3D6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62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  <a:cs typeface="阿里巴巴普惠体 H" panose="00020600040101010101" pitchFamily="18" charset="-122"/>
                  </a:rPr>
                  <a:t>结论与展望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E71526B-CE9D-40F7-8B85-578D71FB4C14}"/>
                  </a:ext>
                </a:extLst>
              </p:cNvPr>
              <p:cNvSpPr txBox="1"/>
              <p:nvPr/>
            </p:nvSpPr>
            <p:spPr>
              <a:xfrm flipH="1">
                <a:off x="531559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CONCLUSION AND PROSPECT</a:t>
                </a:r>
              </a:p>
            </p:txBody>
          </p:sp>
          <p:sp>
            <p:nvSpPr>
              <p:cNvPr id="68" name="圆: 空心 67">
                <a:extLst>
                  <a:ext uri="{FF2B5EF4-FFF2-40B4-BE49-F238E27FC236}">
                    <a16:creationId xmlns:a16="http://schemas.microsoft.com/office/drawing/2014/main" id="{3F12294E-6E4C-480D-B1C3-64598E651617}"/>
                  </a:ext>
                </a:extLst>
              </p:cNvPr>
              <p:cNvSpPr/>
              <p:nvPr/>
            </p:nvSpPr>
            <p:spPr>
              <a:xfrm>
                <a:off x="2629959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84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FB13CA-4156-4852-B066-699AC003BD5D}"/>
              </a:ext>
            </a:extLst>
          </p:cNvPr>
          <p:cNvSpPr/>
          <p:nvPr/>
        </p:nvSpPr>
        <p:spPr>
          <a:xfrm>
            <a:off x="0" y="0"/>
            <a:ext cx="12192000" cy="3784600"/>
          </a:xfrm>
          <a:prstGeom prst="rect">
            <a:avLst/>
          </a:prstGeom>
          <a:gradFill>
            <a:gsLst>
              <a:gs pos="0">
                <a:schemeClr val="accent2"/>
              </a:gs>
              <a:gs pos="33000">
                <a:srgbClr val="00418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图片包含 游戏机, 建筑, 键盘&#10;&#10;描述已自动生成">
            <a:extLst>
              <a:ext uri="{FF2B5EF4-FFF2-40B4-BE49-F238E27FC236}">
                <a16:creationId xmlns:a16="http://schemas.microsoft.com/office/drawing/2014/main" id="{95497324-0AB0-4173-A76A-BE20F52447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b="16409"/>
          <a:stretch/>
        </p:blipFill>
        <p:spPr>
          <a:xfrm flipH="1"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EEB1651-3AFE-49F3-ADDD-457F4C8658B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5325" y="1685551"/>
            <a:ext cx="10801350" cy="4619967"/>
          </a:xfrm>
          <a:prstGeom prst="roundRect">
            <a:avLst>
              <a:gd name="adj" fmla="val 5827"/>
            </a:avLst>
          </a:prstGeom>
          <a:solidFill>
            <a:schemeClr val="bg1"/>
          </a:solidFill>
          <a:ln>
            <a:noFill/>
          </a:ln>
          <a:effectLst>
            <a:outerShdw blurRad="457200" dist="241300" dir="2700000" algn="ctr" rotWithShape="0">
              <a:srgbClr val="2B2B2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E7E63D-6619-44B0-8EDA-4D399F872B9B}"/>
              </a:ext>
            </a:extLst>
          </p:cNvPr>
          <p:cNvSpPr txBox="1"/>
          <p:nvPr/>
        </p:nvSpPr>
        <p:spPr>
          <a:xfrm>
            <a:off x="-135834" y="-671766"/>
            <a:ext cx="364394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ln>
                  <a:gradFill>
                    <a:gsLst>
                      <a:gs pos="0">
                        <a:schemeClr val="bg1">
                          <a:alpha val="58000"/>
                        </a:schemeClr>
                      </a:gs>
                      <a:gs pos="73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04</a:t>
            </a:r>
            <a:endParaRPr lang="zh-CN" altLang="en-US" sz="19900" dirty="0"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73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6C197-03C0-4CF2-8A28-EC7C754B9A7E}"/>
              </a:ext>
            </a:extLst>
          </p:cNvPr>
          <p:cNvSpPr txBox="1"/>
          <p:nvPr/>
        </p:nvSpPr>
        <p:spPr>
          <a:xfrm flipH="1">
            <a:off x="563888" y="470026"/>
            <a:ext cx="2261861" cy="568914"/>
          </a:xfrm>
          <a:prstGeom prst="rect">
            <a:avLst/>
          </a:prstGeom>
          <a:noFill/>
          <a:effectLst/>
        </p:spPr>
        <p:txBody>
          <a:bodyPr wrap="square" lIns="106211" tIns="53106" rIns="106211" bIns="53106" rtlCol="0">
            <a:spAutoFit/>
          </a:bodyPr>
          <a:lstStyle/>
          <a:p>
            <a:pPr>
              <a:defRPr/>
            </a:pPr>
            <a:r>
              <a:rPr lang="zh-CN" altLang="en-US" sz="3000">
                <a:solidFill>
                  <a:schemeClr val="bg1"/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阿里巴巴普惠体 H" panose="00020600040101010101" pitchFamily="18" charset="-122"/>
              </a:rPr>
              <a:t>结论与展望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576F93-5C22-49B2-B4B0-ED476E55D81B}"/>
              </a:ext>
            </a:extLst>
          </p:cNvPr>
          <p:cNvSpPr txBox="1"/>
          <p:nvPr/>
        </p:nvSpPr>
        <p:spPr>
          <a:xfrm flipH="1">
            <a:off x="563316" y="954914"/>
            <a:ext cx="2336516" cy="245749"/>
          </a:xfrm>
          <a:prstGeom prst="rect">
            <a:avLst/>
          </a:prstGeom>
          <a:noFill/>
          <a:effectLst/>
        </p:spPr>
        <p:txBody>
          <a:bodyPr wrap="square" lIns="106211" tIns="53106" rIns="106211" bIns="53106" rtlCol="0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</a:rPr>
              <a:t>CONCLUSION AND PROSPECT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020E91F8-8E6E-4D23-960D-78DFA5E83E8D}"/>
              </a:ext>
            </a:extLst>
          </p:cNvPr>
          <p:cNvSpPr/>
          <p:nvPr/>
        </p:nvSpPr>
        <p:spPr>
          <a:xfrm>
            <a:off x="2615670" y="496093"/>
            <a:ext cx="106363" cy="106363"/>
          </a:xfrm>
          <a:prstGeom prst="donut">
            <a:avLst>
              <a:gd name="adj" fmla="val 208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48" tIns="20574" rIns="41148" bIns="20574" rtlCol="0" anchor="ctr"/>
          <a:lstStyle/>
          <a:p>
            <a:pPr algn="ctr"/>
            <a:endParaRPr lang="zh-CN" altLang="en-US" sz="81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42D83E-2C86-4CE6-938A-DCD9DB7EB6D9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E71F1F-C922-453C-B82C-85CFEB5F6C52}"/>
              </a:ext>
            </a:extLst>
          </p:cNvPr>
          <p:cNvSpPr/>
          <p:nvPr/>
        </p:nvSpPr>
        <p:spPr>
          <a:xfrm flipH="1">
            <a:off x="1335091" y="1998052"/>
            <a:ext cx="3139518" cy="3994965"/>
          </a:xfrm>
          <a:prstGeom prst="roundRect">
            <a:avLst>
              <a:gd name="adj" fmla="val 554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OPPOSans R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AEFBF18-6638-43E3-89D8-F83740D91B5E}"/>
              </a:ext>
            </a:extLst>
          </p:cNvPr>
          <p:cNvGrpSpPr/>
          <p:nvPr/>
        </p:nvGrpSpPr>
        <p:grpSpPr>
          <a:xfrm>
            <a:off x="4231939" y="2354857"/>
            <a:ext cx="7203145" cy="3279886"/>
            <a:chOff x="4000661" y="2403717"/>
            <a:chExt cx="7203145" cy="327988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B12D58-125F-455D-9ADE-7AECE76FBD5C}"/>
                </a:ext>
              </a:extLst>
            </p:cNvPr>
            <p:cNvSpPr txBox="1"/>
            <p:nvPr/>
          </p:nvSpPr>
          <p:spPr>
            <a:xfrm>
              <a:off x="4527770" y="2436792"/>
              <a:ext cx="6676036" cy="40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大洋的水色蔚蓝，透明度很大，水中的杂质很少</a:t>
              </a:r>
              <a:endParaRPr lang="zh-CN" altLang="en-US" b="1">
                <a:latin typeface="江城斜黑体 900W" panose="020B0A00000000000000" pitchFamily="34" charset="-122"/>
                <a:ea typeface="江城斜黑体 900W" panose="020B0A00000000000000" pitchFamily="34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5322A74-25CF-4AE2-9F24-9B225ED46F5D}"/>
                </a:ext>
              </a:extLst>
            </p:cNvPr>
            <p:cNvSpPr/>
            <p:nvPr/>
          </p:nvSpPr>
          <p:spPr>
            <a:xfrm>
              <a:off x="4000661" y="2403717"/>
              <a:ext cx="474916" cy="474916"/>
            </a:xfrm>
            <a:prstGeom prst="roundRect">
              <a:avLst>
                <a:gd name="adj" fmla="val 14327"/>
              </a:avLst>
            </a:prstGeom>
            <a:gradFill>
              <a:gsLst>
                <a:gs pos="0">
                  <a:schemeClr val="accent2"/>
                </a:gs>
                <a:gs pos="66000">
                  <a:srgbClr val="004182"/>
                </a:gs>
              </a:gsLst>
              <a:lin ang="2700000" scaled="0"/>
            </a:gradFill>
            <a:ln>
              <a:noFill/>
            </a:ln>
            <a:effectLst>
              <a:outerShdw blurRad="152400" dist="127000" dir="2700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+mj-ea"/>
                  <a:ea typeface="+mj-ea"/>
                </a:rPr>
                <a:t>1</a:t>
              </a:r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D536883-6A29-4657-BF95-59E8B456C98A}"/>
                </a:ext>
              </a:extLst>
            </p:cNvPr>
            <p:cNvSpPr/>
            <p:nvPr/>
          </p:nvSpPr>
          <p:spPr>
            <a:xfrm>
              <a:off x="4000661" y="3338707"/>
              <a:ext cx="474916" cy="474916"/>
            </a:xfrm>
            <a:prstGeom prst="roundRect">
              <a:avLst>
                <a:gd name="adj" fmla="val 14327"/>
              </a:avLst>
            </a:prstGeom>
            <a:gradFill>
              <a:gsLst>
                <a:gs pos="0">
                  <a:schemeClr val="accent2"/>
                </a:gs>
                <a:gs pos="66000">
                  <a:srgbClr val="004182"/>
                </a:gs>
              </a:gsLst>
              <a:lin ang="2700000" scaled="0"/>
            </a:gradFill>
            <a:ln>
              <a:noFill/>
            </a:ln>
            <a:effectLst>
              <a:outerShdw blurRad="152400" dist="127000" dir="2700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+mj-ea"/>
                  <a:ea typeface="+mj-ea"/>
                </a:rPr>
                <a:t>2</a:t>
              </a:r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C0B5FE5-1491-4ACB-A558-9D744A9E83CA}"/>
                </a:ext>
              </a:extLst>
            </p:cNvPr>
            <p:cNvSpPr txBox="1"/>
            <p:nvPr/>
          </p:nvSpPr>
          <p:spPr>
            <a:xfrm>
              <a:off x="4527769" y="3371782"/>
              <a:ext cx="4924239" cy="40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世界大洋的总面积，约占海洋面积的</a:t>
              </a:r>
              <a:r>
                <a:rPr lang="en-US" altLang="zh-CN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89%</a:t>
              </a:r>
              <a:endParaRPr lang="zh-CN" altLang="en-US">
                <a:latin typeface="江城斜黑体 900W" panose="020B0A00000000000000" pitchFamily="34" charset="-122"/>
                <a:ea typeface="江城斜黑体 900W" panose="020B0A00000000000000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6BBCA36-7A25-4090-8115-CEB3AABE4E03}"/>
                </a:ext>
              </a:extLst>
            </p:cNvPr>
            <p:cNvSpPr/>
            <p:nvPr/>
          </p:nvSpPr>
          <p:spPr>
            <a:xfrm>
              <a:off x="4000661" y="4273697"/>
              <a:ext cx="474916" cy="474916"/>
            </a:xfrm>
            <a:prstGeom prst="roundRect">
              <a:avLst>
                <a:gd name="adj" fmla="val 14327"/>
              </a:avLst>
            </a:prstGeom>
            <a:gradFill>
              <a:gsLst>
                <a:gs pos="0">
                  <a:schemeClr val="accent2"/>
                </a:gs>
                <a:gs pos="66000">
                  <a:srgbClr val="004182"/>
                </a:gs>
              </a:gsLst>
              <a:lin ang="2700000" scaled="0"/>
            </a:gradFill>
            <a:ln>
              <a:noFill/>
            </a:ln>
            <a:effectLst>
              <a:outerShdw blurRad="152400" dist="127000" dir="2700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+mj-ea"/>
                  <a:ea typeface="+mj-ea"/>
                </a:rPr>
                <a:t>3</a:t>
              </a:r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C8702F-6935-4CBA-B6E4-09F56ADC90D0}"/>
                </a:ext>
              </a:extLst>
            </p:cNvPr>
            <p:cNvSpPr txBox="1"/>
            <p:nvPr/>
          </p:nvSpPr>
          <p:spPr>
            <a:xfrm>
              <a:off x="4527769" y="4306772"/>
              <a:ext cx="6396905" cy="40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重要的边缘海多分布于北半球，它们部分为大陆或岛屿包围</a:t>
              </a:r>
              <a:endParaRPr lang="zh-CN" altLang="en-US">
                <a:latin typeface="江城斜黑体 900W" panose="020B0A00000000000000" pitchFamily="34" charset="-122"/>
                <a:ea typeface="江城斜黑体 900W" panose="020B0A00000000000000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E6367475-C5FC-4BBF-A3A2-B201081E4803}"/>
                </a:ext>
              </a:extLst>
            </p:cNvPr>
            <p:cNvSpPr/>
            <p:nvPr/>
          </p:nvSpPr>
          <p:spPr>
            <a:xfrm>
              <a:off x="4000661" y="5208687"/>
              <a:ext cx="474916" cy="474916"/>
            </a:xfrm>
            <a:prstGeom prst="roundRect">
              <a:avLst>
                <a:gd name="adj" fmla="val 14327"/>
              </a:avLst>
            </a:prstGeom>
            <a:gradFill>
              <a:gsLst>
                <a:gs pos="0">
                  <a:schemeClr val="accent2"/>
                </a:gs>
                <a:gs pos="66000">
                  <a:srgbClr val="004182"/>
                </a:gs>
              </a:gsLst>
              <a:lin ang="2700000" scaled="0"/>
            </a:gradFill>
            <a:ln>
              <a:noFill/>
            </a:ln>
            <a:effectLst>
              <a:outerShdw blurRad="152400" dist="127000" dir="2700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>
                  <a:latin typeface="+mj-ea"/>
                  <a:ea typeface="+mj-ea"/>
                </a:rPr>
                <a:t>4</a:t>
              </a:r>
              <a:endParaRPr lang="zh-CN" altLang="en-US" b="1">
                <a:latin typeface="+mj-ea"/>
                <a:ea typeface="+mj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E0C9FEC-52CF-4425-B6DB-46E743074FDE}"/>
                </a:ext>
              </a:extLst>
            </p:cNvPr>
            <p:cNvSpPr txBox="1"/>
            <p:nvPr/>
          </p:nvSpPr>
          <p:spPr>
            <a:xfrm>
              <a:off x="4527770" y="5241762"/>
              <a:ext cx="6483532" cy="40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世界各大海洋的海水所含的盐分各处不同，平均约为</a:t>
              </a:r>
              <a:r>
                <a:rPr lang="en-US" altLang="zh-CN" b="0" i="0">
                  <a:solidFill>
                    <a:schemeClr val="accent3"/>
                  </a:solidFill>
                  <a:effectLst/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3.5%</a:t>
              </a:r>
              <a:endParaRPr lang="zh-CN" altLang="en-US">
                <a:latin typeface="江城斜黑体 900W" panose="020B0A00000000000000" pitchFamily="34" charset="-122"/>
                <a:ea typeface="江城斜黑体 900W" panose="020B0A00000000000000" pitchFamily="34" charset="-122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2794F460-C6C4-4F30-8316-89EAA03C51EC}"/>
              </a:ext>
            </a:extLst>
          </p:cNvPr>
          <p:cNvSpPr txBox="1"/>
          <p:nvPr/>
        </p:nvSpPr>
        <p:spPr>
          <a:xfrm>
            <a:off x="2120020" y="353386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江城斜黑体 900W" panose="020B0A00000000000000" pitchFamily="34" charset="-122"/>
                <a:ea typeface="江城斜黑体 900W" panose="020B0A00000000000000" pitchFamily="34" charset="-122"/>
                <a:cs typeface="阿里巴巴普惠体 H" panose="00020600040101010101" pitchFamily="18" charset="-122"/>
              </a:rPr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342195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A53CE9F-852E-4466-8EF4-E51DF2A17FD6}"/>
              </a:ext>
            </a:extLst>
          </p:cNvPr>
          <p:cNvSpPr/>
          <p:nvPr/>
        </p:nvSpPr>
        <p:spPr>
          <a:xfrm>
            <a:off x="-6417" y="2512877"/>
            <a:ext cx="12204834" cy="4345123"/>
          </a:xfrm>
          <a:custGeom>
            <a:avLst/>
            <a:gdLst>
              <a:gd name="connsiteX0" fmla="*/ 11498847 w 12204834"/>
              <a:gd name="connsiteY0" fmla="*/ 1846 h 4345123"/>
              <a:gd name="connsiteX1" fmla="*/ 11905004 w 12204834"/>
              <a:gd name="connsiteY1" fmla="*/ 334610 h 4345123"/>
              <a:gd name="connsiteX2" fmla="*/ 12204834 w 12204834"/>
              <a:gd name="connsiteY2" fmla="*/ 3353295 h 4345123"/>
              <a:gd name="connsiteX3" fmla="*/ 12204834 w 12204834"/>
              <a:gd name="connsiteY3" fmla="*/ 4345123 h 4345123"/>
              <a:gd name="connsiteX4" fmla="*/ 0 w 12204834"/>
              <a:gd name="connsiteY4" fmla="*/ 4345123 h 4345123"/>
              <a:gd name="connsiteX5" fmla="*/ 0 w 12204834"/>
              <a:gd name="connsiteY5" fmla="*/ 1143966 h 4345123"/>
              <a:gd name="connsiteX6" fmla="*/ 11498847 w 12204834"/>
              <a:gd name="connsiteY6" fmla="*/ 1846 h 4345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4834" h="4345123">
                <a:moveTo>
                  <a:pt x="11498847" y="1846"/>
                </a:moveTo>
                <a:cubicBezTo>
                  <a:pt x="11702894" y="-18421"/>
                  <a:pt x="11884737" y="130563"/>
                  <a:pt x="11905004" y="334610"/>
                </a:cubicBezTo>
                <a:lnTo>
                  <a:pt x="12204834" y="3353295"/>
                </a:lnTo>
                <a:lnTo>
                  <a:pt x="12204834" y="4345123"/>
                </a:lnTo>
                <a:lnTo>
                  <a:pt x="0" y="4345123"/>
                </a:lnTo>
                <a:lnTo>
                  <a:pt x="0" y="1143966"/>
                </a:lnTo>
                <a:lnTo>
                  <a:pt x="11498847" y="1846"/>
                </a:lnTo>
                <a:close/>
              </a:path>
            </a:pathLst>
          </a:custGeom>
          <a:gradFill>
            <a:gsLst>
              <a:gs pos="42000">
                <a:srgbClr val="00418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B2B2A4C-87A9-48E2-BA6A-5122D20E741B}"/>
              </a:ext>
            </a:extLst>
          </p:cNvPr>
          <p:cNvSpPr/>
          <p:nvPr/>
        </p:nvSpPr>
        <p:spPr>
          <a:xfrm>
            <a:off x="4108360" y="1483673"/>
            <a:ext cx="7388315" cy="4847473"/>
          </a:xfrm>
          <a:prstGeom prst="roundRect">
            <a:avLst>
              <a:gd name="adj" fmla="val 6119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20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0CE70DE-5D8D-4C8C-A0AC-97C128C4299B}"/>
              </a:ext>
            </a:extLst>
          </p:cNvPr>
          <p:cNvSpPr txBox="1"/>
          <p:nvPr/>
        </p:nvSpPr>
        <p:spPr>
          <a:xfrm>
            <a:off x="1149518" y="3945502"/>
            <a:ext cx="265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内容分列，得出结论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BED8872-C5DB-465E-831C-9B7C826DA4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8182" y="3955591"/>
            <a:ext cx="379933" cy="379933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40">
                <a:solidFill>
                  <a:schemeClr val="accent1"/>
                </a:solidFill>
                <a:latin typeface="+mj-ea"/>
                <a:ea typeface="+mj-ea"/>
              </a:rPr>
              <a:t>1</a:t>
            </a:r>
            <a:endParaRPr lang="zh-CN" altLang="en-US" sz="144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C64BFA1-5582-4F43-8503-8966525B5290}"/>
              </a:ext>
            </a:extLst>
          </p:cNvPr>
          <p:cNvSpPr txBox="1"/>
          <p:nvPr/>
        </p:nvSpPr>
        <p:spPr>
          <a:xfrm>
            <a:off x="1149518" y="4530045"/>
            <a:ext cx="265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层级清晰，逻辑严密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C8018608-8A8E-487B-A6DD-29C3D29621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98182" y="4540134"/>
            <a:ext cx="379933" cy="379933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40">
                <a:solidFill>
                  <a:schemeClr val="accent1"/>
                </a:solidFill>
                <a:latin typeface="+mj-ea"/>
                <a:ea typeface="+mj-ea"/>
              </a:rPr>
              <a:t>2</a:t>
            </a:r>
            <a:endParaRPr lang="zh-CN" altLang="en-US" sz="144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6A80CCF-5FC7-49F1-844B-D1AF8799CFA0}"/>
              </a:ext>
            </a:extLst>
          </p:cNvPr>
          <p:cNvSpPr txBox="1"/>
          <p:nvPr/>
        </p:nvSpPr>
        <p:spPr>
          <a:xfrm>
            <a:off x="1149518" y="5114588"/>
            <a:ext cx="265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核心要点，要点名称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E0116F04-52B9-465B-8508-041D941470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182" y="5124677"/>
            <a:ext cx="379933" cy="379933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40">
                <a:solidFill>
                  <a:schemeClr val="accent1"/>
                </a:solidFill>
                <a:latin typeface="+mj-ea"/>
                <a:ea typeface="+mj-ea"/>
              </a:rPr>
              <a:t>3</a:t>
            </a:r>
            <a:endParaRPr lang="zh-CN" altLang="en-US" sz="144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1623D694-17D6-4BCC-A504-8E8FDF95FCF3}"/>
              </a:ext>
            </a:extLst>
          </p:cNvPr>
          <p:cNvSpPr txBox="1"/>
          <p:nvPr/>
        </p:nvSpPr>
        <p:spPr>
          <a:xfrm>
            <a:off x="1149518" y="5699131"/>
            <a:ext cx="2652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  <a:ea typeface="+mj-ea"/>
                <a:cs typeface="OPPOSans M" panose="00020600040101010101" pitchFamily="18" charset="-122"/>
              </a:rPr>
              <a:t>内容分列，要点名称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0F47EACE-2953-44E8-99DF-4DB2F86E7C7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98182" y="5709220"/>
            <a:ext cx="379933" cy="379933"/>
          </a:xfrm>
          <a:prstGeom prst="roundRect">
            <a:avLst>
              <a:gd name="adj" fmla="val 14327"/>
            </a:avLst>
          </a:prstGeom>
          <a:solidFill>
            <a:schemeClr val="bg1"/>
          </a:solidFill>
          <a:ln>
            <a:noFill/>
          </a:ln>
          <a:effectLst>
            <a:outerShdw blurRad="243840" dist="111760" dir="2699999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36576" rIns="73152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40">
                <a:solidFill>
                  <a:schemeClr val="accent1"/>
                </a:solidFill>
                <a:latin typeface="+mj-ea"/>
                <a:ea typeface="+mj-ea"/>
              </a:rPr>
              <a:t>4</a:t>
            </a:r>
            <a:endParaRPr lang="zh-CN" altLang="en-US" sz="144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0A52624A-4851-4E75-A156-CC4AD1A323CF}"/>
              </a:ext>
            </a:extLst>
          </p:cNvPr>
          <p:cNvSpPr/>
          <p:nvPr/>
        </p:nvSpPr>
        <p:spPr>
          <a:xfrm>
            <a:off x="4213574" y="1597346"/>
            <a:ext cx="7177886" cy="4620127"/>
          </a:xfrm>
          <a:prstGeom prst="roundRect">
            <a:avLst>
              <a:gd name="adj" fmla="val 6256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5775A17-2A75-4F59-B6D0-E88BCD99C3FD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24A7E65-D933-4222-8912-C901CCECCE27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04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58CA854-8545-4506-B829-2CE88EB3CE4D}"/>
                </a:ext>
              </a:extLst>
            </p:cNvPr>
            <p:cNvGrpSpPr/>
            <p:nvPr/>
          </p:nvGrpSpPr>
          <p:grpSpPr>
            <a:xfrm>
              <a:off x="576009" y="470026"/>
              <a:ext cx="2336516" cy="730637"/>
              <a:chOff x="531559" y="470026"/>
              <a:chExt cx="2336516" cy="730637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E2ADE0A-F113-466D-84C5-17BBA81273D4}"/>
                  </a:ext>
                </a:extLst>
              </p:cNvPr>
              <p:cNvSpPr txBox="1"/>
              <p:nvPr/>
            </p:nvSpPr>
            <p:spPr>
              <a:xfrm flipH="1">
                <a:off x="563888" y="470026"/>
                <a:ext cx="2261861" cy="568914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pPr>
                  <a:defRPr/>
                </a:pPr>
                <a:r>
                  <a:rPr lang="zh-CN" altLang="en-US" sz="3000" dirty="0">
                    <a:gradFill>
                      <a:gsLst>
                        <a:gs pos="0">
                          <a:schemeClr val="accent2"/>
                        </a:gs>
                        <a:gs pos="62000">
                          <a:srgbClr val="004182"/>
                        </a:gs>
                      </a:gsLst>
                      <a:lin ang="2700000" scaled="0"/>
                    </a:gradFill>
                    <a:latin typeface="江城斜黑体 900W" panose="020B0A00000000000000" pitchFamily="34" charset="-122"/>
                    <a:ea typeface="江城斜黑体 900W" panose="020B0A00000000000000" pitchFamily="34" charset="-122"/>
                  </a:rPr>
                  <a:t>结论与展望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6E9560C-EA50-4790-BCCE-D0FDEDB031EC}"/>
                  </a:ext>
                </a:extLst>
              </p:cNvPr>
              <p:cNvSpPr txBox="1"/>
              <p:nvPr/>
            </p:nvSpPr>
            <p:spPr>
              <a:xfrm flipH="1">
                <a:off x="531559" y="954914"/>
                <a:ext cx="2336516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>
                    <a:solidFill>
                      <a:schemeClr val="accent3"/>
                    </a:solidFill>
                  </a:rPr>
                  <a:t>CONCLUSION AND PROSPECT</a:t>
                </a:r>
              </a:p>
            </p:txBody>
          </p:sp>
          <p:sp>
            <p:nvSpPr>
              <p:cNvPr id="35" name="圆: 空心 34">
                <a:extLst>
                  <a:ext uri="{FF2B5EF4-FFF2-40B4-BE49-F238E27FC236}">
                    <a16:creationId xmlns:a16="http://schemas.microsoft.com/office/drawing/2014/main" id="{EDFCB1BE-94BE-4C1E-8AA0-24EE264C87F8}"/>
                  </a:ext>
                </a:extLst>
              </p:cNvPr>
              <p:cNvSpPr/>
              <p:nvPr/>
            </p:nvSpPr>
            <p:spPr>
              <a:xfrm>
                <a:off x="2629959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209F8933-213F-46EC-B1E9-8E612644BEA0}"/>
              </a:ext>
            </a:extLst>
          </p:cNvPr>
          <p:cNvSpPr txBox="1"/>
          <p:nvPr/>
        </p:nvSpPr>
        <p:spPr>
          <a:xfrm flipH="1">
            <a:off x="598384" y="1882772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实际应用场景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3C3C7D7-7544-41D9-8402-D873FD67B551}"/>
              </a:ext>
            </a:extLst>
          </p:cNvPr>
          <p:cNvSpPr txBox="1"/>
          <p:nvPr/>
        </p:nvSpPr>
        <p:spPr>
          <a:xfrm flipH="1">
            <a:off x="598384" y="2268157"/>
            <a:ext cx="3287814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海，在洋的边缘，是大洋的附属部分。海的面积约占海洋的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11%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，海的水深比较浅，平均深度从几米到</a:t>
            </a:r>
            <a:r>
              <a:rPr lang="en-US" altLang="zh-CN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2-3</a:t>
            </a: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千米。</a:t>
            </a:r>
          </a:p>
        </p:txBody>
      </p:sp>
    </p:spTree>
    <p:extLst>
      <p:ext uri="{BB962C8B-B14F-4D97-AF65-F5344CB8AC3E}">
        <p14:creationId xmlns:p14="http://schemas.microsoft.com/office/powerpoint/2010/main" val="344453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B301818D-6306-4E46-85EB-C73D712C13CF}"/>
              </a:ext>
            </a:extLst>
          </p:cNvPr>
          <p:cNvSpPr/>
          <p:nvPr/>
        </p:nvSpPr>
        <p:spPr>
          <a:xfrm>
            <a:off x="-1203891" y="563612"/>
            <a:ext cx="5428034" cy="6903879"/>
          </a:xfrm>
          <a:prstGeom prst="roundRect">
            <a:avLst>
              <a:gd name="adj" fmla="val 6840"/>
            </a:avLst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DFBC1CD-775E-46CA-B237-31A4A55FCF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26300" y="2285242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DD89E21-0A17-4F8D-BC53-84A3E9B31B2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26298" y="2446930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4">
                <a:blipFill dpi="0" rotWithShape="1">
                  <a:blip r:embed="rId11"/>
                  <a:srcRect/>
                  <a:tile tx="0" ty="0" sx="100000" sy="100000" flip="none" algn="ctr"/>
                </a:blipFill>
                <a:latin typeface="+mj-ea"/>
                <a:ea typeface="+mj-ea"/>
                <a:cs typeface="OPPOSans M" panose="00020600040101010101" pitchFamily="18" charset="-122"/>
              </a:rPr>
              <a:t>01</a:t>
            </a:r>
            <a:endParaRPr lang="zh-CN" altLang="en-US" sz="9504" dirty="0">
              <a:blipFill dpi="0" rotWithShape="1">
                <a:blip r:embed="rId11"/>
                <a:srcRect/>
                <a:tile tx="0" ty="0" sx="100000" sy="100000" flip="none" algn="ctr"/>
              </a:blip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3DE4526-C29D-4D05-BCA1-A69CB010334F}"/>
              </a:ext>
            </a:extLst>
          </p:cNvPr>
          <p:cNvSpPr txBox="1"/>
          <p:nvPr/>
        </p:nvSpPr>
        <p:spPr>
          <a:xfrm>
            <a:off x="4170865" y="2673273"/>
            <a:ext cx="2293822" cy="530608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+mj-ea"/>
                <a:ea typeface="+mj-ea"/>
                <a:cs typeface="阿里巴巴普惠体 H" panose="00020600040101010101" pitchFamily="18" charset="-122"/>
              </a:rPr>
              <a:t>背景与意义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D6348FF-656E-4858-999F-DA4182FCF287}"/>
              </a:ext>
            </a:extLst>
          </p:cNvPr>
          <p:cNvSpPr txBox="1"/>
          <p:nvPr/>
        </p:nvSpPr>
        <p:spPr>
          <a:xfrm>
            <a:off x="4185684" y="3136770"/>
            <a:ext cx="2101106" cy="232706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4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AND SIGNIFICANCE</a:t>
            </a:r>
            <a:endParaRPr lang="en-US" altLang="zh-CN" sz="864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CC4F915C-20FF-4B76-9B03-9B685A384BCE}"/>
              </a:ext>
            </a:extLst>
          </p:cNvPr>
          <p:cNvSpPr/>
          <p:nvPr/>
        </p:nvSpPr>
        <p:spPr>
          <a:xfrm>
            <a:off x="429344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BDDB6498-9001-425F-99D1-00B4ABC7C922}"/>
              </a:ext>
            </a:extLst>
          </p:cNvPr>
          <p:cNvSpPr/>
          <p:nvPr/>
        </p:nvSpPr>
        <p:spPr>
          <a:xfrm>
            <a:off x="436146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E8BA30DF-3E51-4035-8DEA-EBE5B7A0E0AB}"/>
              </a:ext>
            </a:extLst>
          </p:cNvPr>
          <p:cNvSpPr/>
          <p:nvPr/>
        </p:nvSpPr>
        <p:spPr>
          <a:xfrm>
            <a:off x="442948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26E367DA-3C0C-48DC-A80A-1F1394AD5814}"/>
              </a:ext>
            </a:extLst>
          </p:cNvPr>
          <p:cNvSpPr/>
          <p:nvPr/>
        </p:nvSpPr>
        <p:spPr>
          <a:xfrm>
            <a:off x="449750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77A9B7BB-D144-424E-BF19-77EC5254DB6E}"/>
              </a:ext>
            </a:extLst>
          </p:cNvPr>
          <p:cNvCxnSpPr>
            <a:cxnSpLocks/>
          </p:cNvCxnSpPr>
          <p:nvPr/>
        </p:nvCxnSpPr>
        <p:spPr>
          <a:xfrm>
            <a:off x="6579173" y="2848891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6CA9738-AA5A-4EEC-A0C3-36D8CBF452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043802" y="2285242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B498A9A-33A5-4CF3-A8CA-836B37523A6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43800" y="2446930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4" dirty="0">
                <a:blipFill dpi="0" rotWithShape="1">
                  <a:blip r:embed="rId11"/>
                  <a:srcRect/>
                  <a:tile tx="0" ty="0" sx="100000" sy="100000" flip="none" algn="bl"/>
                </a:blipFill>
                <a:latin typeface="+mj-ea"/>
                <a:ea typeface="+mj-ea"/>
                <a:cs typeface="OPPOSans M" panose="00020600040101010101" pitchFamily="18" charset="-122"/>
              </a:rPr>
              <a:t>02</a:t>
            </a:r>
            <a:endParaRPr lang="zh-CN" altLang="en-US" sz="9504" dirty="0">
              <a:blipFill dpi="0" rotWithShape="1">
                <a:blip r:embed="rId11"/>
                <a:srcRect/>
                <a:tile tx="0" ty="0" sx="100000" sy="100000" flip="none" algn="bl"/>
              </a:blip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F65A0B5-3E89-43CD-B600-A888F0F09D3E}"/>
              </a:ext>
            </a:extLst>
          </p:cNvPr>
          <p:cNvSpPr txBox="1"/>
          <p:nvPr/>
        </p:nvSpPr>
        <p:spPr>
          <a:xfrm>
            <a:off x="9088367" y="2673273"/>
            <a:ext cx="2293822" cy="530608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+mj-ea"/>
                <a:ea typeface="+mj-ea"/>
              </a:rPr>
              <a:t>材料与方法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656DF7A-91C5-434B-8C87-E10113AE443B}"/>
              </a:ext>
            </a:extLst>
          </p:cNvPr>
          <p:cNvSpPr txBox="1"/>
          <p:nvPr/>
        </p:nvSpPr>
        <p:spPr>
          <a:xfrm>
            <a:off x="9103186" y="3136770"/>
            <a:ext cx="2101106" cy="232706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4">
                <a:solidFill>
                  <a:schemeClr val="tx1">
                    <a:lumMod val="75000"/>
                    <a:lumOff val="25000"/>
                  </a:schemeClr>
                </a:solidFill>
              </a:rPr>
              <a:t>MATERIALS AND METHODS</a:t>
            </a: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039EA40D-EEBC-44F3-9FAA-0A349D05C3EC}"/>
              </a:ext>
            </a:extLst>
          </p:cNvPr>
          <p:cNvSpPr/>
          <p:nvPr/>
        </p:nvSpPr>
        <p:spPr>
          <a:xfrm>
            <a:off x="921094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A041BC0A-2187-4F94-AD9D-FCB714D1F41D}"/>
              </a:ext>
            </a:extLst>
          </p:cNvPr>
          <p:cNvSpPr/>
          <p:nvPr/>
        </p:nvSpPr>
        <p:spPr>
          <a:xfrm>
            <a:off x="927896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158D5ED-0CBF-43C0-8A0F-CD6BD95F975D}"/>
              </a:ext>
            </a:extLst>
          </p:cNvPr>
          <p:cNvSpPr/>
          <p:nvPr/>
        </p:nvSpPr>
        <p:spPr>
          <a:xfrm>
            <a:off x="934698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211358B0-ABB2-47B4-AA17-E6084085D7C9}"/>
              </a:ext>
            </a:extLst>
          </p:cNvPr>
          <p:cNvSpPr/>
          <p:nvPr/>
        </p:nvSpPr>
        <p:spPr>
          <a:xfrm>
            <a:off x="941500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18FDCDE-508B-4385-A623-2CE16A6DA56F}"/>
              </a:ext>
            </a:extLst>
          </p:cNvPr>
          <p:cNvCxnSpPr>
            <a:cxnSpLocks/>
          </p:cNvCxnSpPr>
          <p:nvPr/>
        </p:nvCxnSpPr>
        <p:spPr>
          <a:xfrm>
            <a:off x="11496675" y="2848891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0556CEA2-F02C-423B-B54A-D015424AEA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6300" y="4518303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B726465-32CD-4D14-BD0A-4E345DD37E0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126298" y="4679991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4">
                <a:blipFill dpi="0" rotWithShape="1">
                  <a:blip r:embed="rId11"/>
                  <a:srcRect/>
                  <a:tile tx="0" ty="0" sx="100000" sy="100000" flip="none" algn="br"/>
                </a:blipFill>
                <a:latin typeface="+mj-ea"/>
                <a:ea typeface="+mj-ea"/>
                <a:cs typeface="OPPOSans M" panose="00020600040101010101" pitchFamily="18" charset="-122"/>
              </a:rPr>
              <a:t>03</a:t>
            </a:r>
            <a:endParaRPr lang="zh-CN" altLang="en-US" sz="9504" dirty="0">
              <a:blipFill dpi="0" rotWithShape="1">
                <a:blip r:embed="rId11"/>
                <a:srcRect/>
                <a:tile tx="0" ty="0" sx="100000" sy="100000" flip="none" algn="br"/>
              </a:blip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C30E524-FB52-423A-A636-9FBBBC4695CB}"/>
              </a:ext>
            </a:extLst>
          </p:cNvPr>
          <p:cNvSpPr txBox="1"/>
          <p:nvPr/>
        </p:nvSpPr>
        <p:spPr>
          <a:xfrm>
            <a:off x="4170865" y="4906334"/>
            <a:ext cx="2293822" cy="530608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+mj-ea"/>
                <a:ea typeface="+mj-ea"/>
              </a:rPr>
              <a:t>结果与讨论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D89DD13-A63B-4190-978B-E565E928B193}"/>
              </a:ext>
            </a:extLst>
          </p:cNvPr>
          <p:cNvSpPr txBox="1"/>
          <p:nvPr/>
        </p:nvSpPr>
        <p:spPr>
          <a:xfrm>
            <a:off x="4170444" y="5369831"/>
            <a:ext cx="2101106" cy="232706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4">
                <a:solidFill>
                  <a:schemeClr val="tx1">
                    <a:lumMod val="75000"/>
                    <a:lumOff val="25000"/>
                  </a:schemeClr>
                </a:solidFill>
              </a:rPr>
              <a:t>RESULTS AND DISCUSSION</a:t>
            </a: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D3AE0586-8D44-42C8-AE7A-4C8399645AB6}"/>
              </a:ext>
            </a:extLst>
          </p:cNvPr>
          <p:cNvSpPr/>
          <p:nvPr/>
        </p:nvSpPr>
        <p:spPr>
          <a:xfrm>
            <a:off x="429344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757E63CE-AFC6-4899-9AF5-AAB81958559D}"/>
              </a:ext>
            </a:extLst>
          </p:cNvPr>
          <p:cNvSpPr/>
          <p:nvPr/>
        </p:nvSpPr>
        <p:spPr>
          <a:xfrm>
            <a:off x="436146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2558B6C3-4F3F-4337-8793-941A774668B0}"/>
              </a:ext>
            </a:extLst>
          </p:cNvPr>
          <p:cNvSpPr/>
          <p:nvPr/>
        </p:nvSpPr>
        <p:spPr>
          <a:xfrm>
            <a:off x="442948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623DA1A0-ABDE-4AA7-842F-132CD7E0C936}"/>
              </a:ext>
            </a:extLst>
          </p:cNvPr>
          <p:cNvSpPr/>
          <p:nvPr/>
        </p:nvSpPr>
        <p:spPr>
          <a:xfrm>
            <a:off x="449750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D22F48A7-F007-492D-89CE-DAAA09CCC951}"/>
              </a:ext>
            </a:extLst>
          </p:cNvPr>
          <p:cNvCxnSpPr>
            <a:cxnSpLocks/>
          </p:cNvCxnSpPr>
          <p:nvPr/>
        </p:nvCxnSpPr>
        <p:spPr>
          <a:xfrm>
            <a:off x="6579173" y="5081952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5EB5C07-1FED-4564-8CD9-C56701D0050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43802" y="4518303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C65C253-EA01-4B2E-AB70-776B3CDF8A3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043800" y="4679991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4">
                <a:blipFill dpi="0" rotWithShape="1">
                  <a:blip r:embed="rId11"/>
                  <a:srcRect/>
                  <a:tile tx="0" ty="0" sx="100000" sy="100000" flip="none" algn="r"/>
                </a:blipFill>
                <a:latin typeface="+mj-ea"/>
                <a:ea typeface="+mj-ea"/>
                <a:cs typeface="OPPOSans M" panose="00020600040101010101" pitchFamily="18" charset="-122"/>
              </a:rPr>
              <a:t>04</a:t>
            </a:r>
            <a:endParaRPr lang="zh-CN" altLang="en-US" sz="9504" dirty="0">
              <a:blipFill dpi="0" rotWithShape="1">
                <a:blip r:embed="rId11"/>
                <a:srcRect/>
                <a:tile tx="0" ty="0" sx="100000" sy="100000" flip="none" algn="r"/>
              </a:blip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AC2D1DB-839B-4E48-817A-A6AB902ED95D}"/>
              </a:ext>
            </a:extLst>
          </p:cNvPr>
          <p:cNvSpPr txBox="1"/>
          <p:nvPr/>
        </p:nvSpPr>
        <p:spPr>
          <a:xfrm>
            <a:off x="9088367" y="4906334"/>
            <a:ext cx="2293822" cy="530608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+mj-ea"/>
                <a:ea typeface="+mj-ea"/>
              </a:rPr>
              <a:t>结论与展望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399F129-231D-4BA5-9AEE-648FDAAD4339}"/>
              </a:ext>
            </a:extLst>
          </p:cNvPr>
          <p:cNvSpPr txBox="1"/>
          <p:nvPr/>
        </p:nvSpPr>
        <p:spPr>
          <a:xfrm>
            <a:off x="9087946" y="5369831"/>
            <a:ext cx="2101106" cy="232706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4">
                <a:solidFill>
                  <a:schemeClr val="tx1">
                    <a:lumMod val="75000"/>
                    <a:lumOff val="25000"/>
                  </a:schemeClr>
                </a:solidFill>
              </a:rPr>
              <a:t>CONCLUSION AND PROSPECT</a:t>
            </a: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CEE40FD6-CBE3-4BBD-8449-0448227FE274}"/>
              </a:ext>
            </a:extLst>
          </p:cNvPr>
          <p:cNvSpPr/>
          <p:nvPr/>
        </p:nvSpPr>
        <p:spPr>
          <a:xfrm>
            <a:off x="921094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E375F1F-DAE3-4D72-A3A5-3F748FCB1A7F}"/>
              </a:ext>
            </a:extLst>
          </p:cNvPr>
          <p:cNvSpPr/>
          <p:nvPr/>
        </p:nvSpPr>
        <p:spPr>
          <a:xfrm>
            <a:off x="927896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8D4D696-4CEC-43C0-8DA9-24FD09F40294}"/>
              </a:ext>
            </a:extLst>
          </p:cNvPr>
          <p:cNvSpPr/>
          <p:nvPr/>
        </p:nvSpPr>
        <p:spPr>
          <a:xfrm>
            <a:off x="934698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9E9C814-BDDF-4237-8070-0488807F2AAA}"/>
              </a:ext>
            </a:extLst>
          </p:cNvPr>
          <p:cNvSpPr/>
          <p:nvPr/>
        </p:nvSpPr>
        <p:spPr>
          <a:xfrm>
            <a:off x="941500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3B889D7-0453-4914-9891-97970CCEDE8C}"/>
              </a:ext>
            </a:extLst>
          </p:cNvPr>
          <p:cNvCxnSpPr>
            <a:cxnSpLocks/>
          </p:cNvCxnSpPr>
          <p:nvPr/>
        </p:nvCxnSpPr>
        <p:spPr>
          <a:xfrm>
            <a:off x="11496675" y="5081952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A7B560D-55FE-4BAC-9529-76C6620FE3A4}"/>
              </a:ext>
            </a:extLst>
          </p:cNvPr>
          <p:cNvGrpSpPr/>
          <p:nvPr/>
        </p:nvGrpSpPr>
        <p:grpSpPr>
          <a:xfrm>
            <a:off x="585095" y="887765"/>
            <a:ext cx="3145245" cy="812251"/>
            <a:chOff x="302979" y="724734"/>
            <a:chExt cx="3145245" cy="812251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7C1DA73-5A0E-400B-BB6A-3A5BBBEFAAE7}"/>
                </a:ext>
              </a:extLst>
            </p:cNvPr>
            <p:cNvSpPr txBox="1"/>
            <p:nvPr/>
          </p:nvSpPr>
          <p:spPr>
            <a:xfrm>
              <a:off x="302979" y="724734"/>
              <a:ext cx="3145245" cy="643561"/>
            </a:xfrm>
            <a:prstGeom prst="rect">
              <a:avLst/>
            </a:prstGeom>
            <a:noFill/>
            <a:effectLst/>
          </p:spPr>
          <p:txBody>
            <a:bodyPr wrap="square" lIns="112471" tIns="56236" rIns="112471" bIns="56236" rtlCol="0">
              <a:spAutoFit/>
            </a:bodyPr>
            <a:lstStyle/>
            <a:p>
              <a:r>
                <a:rPr lang="en-US" altLang="zh-CN" sz="3444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CATALOGUE</a:t>
              </a:r>
            </a:p>
          </p:txBody>
        </p:sp>
        <p:sp>
          <p:nvSpPr>
            <p:cNvPr id="112" name="文本框 15">
              <a:extLst>
                <a:ext uri="{FF2B5EF4-FFF2-40B4-BE49-F238E27FC236}">
                  <a16:creationId xmlns:a16="http://schemas.microsoft.com/office/drawing/2014/main" id="{52CDD686-267B-46B4-B9EF-76B07DEA179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27460" y="1215216"/>
              <a:ext cx="1413361" cy="321769"/>
            </a:xfrm>
            <a:prstGeom prst="rect">
              <a:avLst/>
            </a:prstGeom>
            <a:noFill/>
            <a:effectLst/>
          </p:spPr>
          <p:txBody>
            <a:bodyPr wrap="none" lIns="112471" tIns="56236" rIns="112471" bIns="56236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53" spc="600">
                  <a:solidFill>
                    <a:schemeClr val="bg1"/>
                  </a:solidFill>
                  <a:effectLst/>
                  <a:latin typeface="+mn-ea"/>
                  <a:cs typeface="阿里巴巴普惠体 2.0 95 ExtraBold" panose="00020600040101010101" pitchFamily="18" charset="-122"/>
                </a:rPr>
                <a:t>#</a:t>
              </a:r>
              <a:r>
                <a:rPr lang="zh-CN" altLang="en-US" sz="1353" spc="600">
                  <a:solidFill>
                    <a:schemeClr val="bg1"/>
                  </a:solidFill>
                  <a:latin typeface="+mn-ea"/>
                  <a:cs typeface="阿里巴巴普惠体 2.0 95 ExtraBold" panose="00020600040101010101" pitchFamily="18" charset="-122"/>
                </a:rPr>
                <a:t>汇报大纲</a:t>
              </a:r>
              <a:endParaRPr lang="zh-CN" altLang="en-US" sz="1353" spc="600">
                <a:solidFill>
                  <a:schemeClr val="bg1"/>
                </a:solidFill>
                <a:effectLst/>
                <a:latin typeface="+mn-ea"/>
                <a:cs typeface="阿里巴巴普惠体 2.0 95 ExtraBold" panose="00020600040101010101" pitchFamily="18" charset="-122"/>
              </a:endParaRPr>
            </a:p>
          </p:txBody>
        </p:sp>
      </p:grpSp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AD133BD9-9AAF-4615-09FE-924AFD344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59" y="300601"/>
            <a:ext cx="3558964" cy="9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6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5">
            <a:extLst>
              <a:ext uri="{FF2B5EF4-FFF2-40B4-BE49-F238E27FC236}">
                <a16:creationId xmlns:a16="http://schemas.microsoft.com/office/drawing/2014/main" id="{82E4B6EC-C49B-4068-B16F-2DBE271A6AD8}"/>
              </a:ext>
            </a:extLst>
          </p:cNvPr>
          <p:cNvSpPr txBox="1"/>
          <p:nvPr/>
        </p:nvSpPr>
        <p:spPr>
          <a:xfrm>
            <a:off x="597047" y="613697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  <p:sp>
        <p:nvSpPr>
          <p:cNvPr id="28" name="矩形: 单圆角 27">
            <a:extLst>
              <a:ext uri="{FF2B5EF4-FFF2-40B4-BE49-F238E27FC236}">
                <a16:creationId xmlns:a16="http://schemas.microsoft.com/office/drawing/2014/main" id="{1B900C48-2385-4C9C-8AA8-6670E03F02B5}"/>
              </a:ext>
            </a:extLst>
          </p:cNvPr>
          <p:cNvSpPr/>
          <p:nvPr/>
        </p:nvSpPr>
        <p:spPr>
          <a:xfrm rot="5400000" flipH="1">
            <a:off x="3301548" y="-1970082"/>
            <a:ext cx="3357445" cy="10116185"/>
          </a:xfrm>
          <a:prstGeom prst="round1Rect">
            <a:avLst>
              <a:gd name="adj" fmla="val 9786"/>
            </a:avLst>
          </a:prstGeom>
          <a:gradFill>
            <a:gsLst>
              <a:gs pos="49000">
                <a:srgbClr val="00418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  <a:effectLst>
            <a:outerShdw blurRad="825500" dist="381000" dir="2700000" algn="ctr" rotWithShape="0">
              <a:srgbClr val="2B2B2B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20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FB83DFB9-B8C6-40A2-9ED2-0E0EE4599B02}"/>
              </a:ext>
            </a:extLst>
          </p:cNvPr>
          <p:cNvSpPr txBox="1"/>
          <p:nvPr/>
        </p:nvSpPr>
        <p:spPr>
          <a:xfrm>
            <a:off x="814289" y="5027508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600" dirty="0">
                <a:solidFill>
                  <a:schemeClr val="accent3"/>
                </a:solidFill>
                <a:effectLst/>
                <a:latin typeface="+mn-ea"/>
              </a:rPr>
              <a:t>汇报学生：</a:t>
            </a:r>
          </a:p>
        </p:txBody>
      </p:sp>
      <p:sp>
        <p:nvSpPr>
          <p:cNvPr id="27" name="文本框 15">
            <a:extLst>
              <a:ext uri="{FF2B5EF4-FFF2-40B4-BE49-F238E27FC236}">
                <a16:creationId xmlns:a16="http://schemas.microsoft.com/office/drawing/2014/main" id="{490CBBD7-D8FA-40E3-9655-B598A98FA749}"/>
              </a:ext>
            </a:extLst>
          </p:cNvPr>
          <p:cNvSpPr txBox="1"/>
          <p:nvPr/>
        </p:nvSpPr>
        <p:spPr>
          <a:xfrm>
            <a:off x="814289" y="5391127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600" dirty="0">
                <a:solidFill>
                  <a:schemeClr val="accent3"/>
                </a:solidFill>
                <a:latin typeface="+mn-ea"/>
              </a:rPr>
              <a:t>指导老师：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4BE1B0F-75C9-4F6B-BF9D-0A5063507C76}"/>
              </a:ext>
            </a:extLst>
          </p:cNvPr>
          <p:cNvSpPr/>
          <p:nvPr/>
        </p:nvSpPr>
        <p:spPr>
          <a:xfrm>
            <a:off x="689466" y="5042079"/>
            <a:ext cx="45719" cy="6422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80000">
                <a:srgbClr val="00418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4CFAC4-112A-48BD-B080-1B76003256AD}"/>
              </a:ext>
            </a:extLst>
          </p:cNvPr>
          <p:cNvGrpSpPr/>
          <p:nvPr/>
        </p:nvGrpSpPr>
        <p:grpSpPr>
          <a:xfrm>
            <a:off x="534478" y="2010112"/>
            <a:ext cx="8944043" cy="2149628"/>
            <a:chOff x="534478" y="1959310"/>
            <a:chExt cx="8944043" cy="214962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7740EF5-DBBF-47EA-90E8-E422EA877A24}"/>
                </a:ext>
              </a:extLst>
            </p:cNvPr>
            <p:cNvSpPr txBox="1"/>
            <p:nvPr/>
          </p:nvSpPr>
          <p:spPr>
            <a:xfrm>
              <a:off x="552133" y="2756465"/>
              <a:ext cx="8926388" cy="1124616"/>
            </a:xfrm>
            <a:prstGeom prst="rect">
              <a:avLst/>
            </a:prstGeom>
            <a:noFill/>
            <a:effectLst/>
          </p:spPr>
          <p:txBody>
            <a:bodyPr wrap="square" lIns="107899" tIns="53950" rIns="107899" bIns="539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恳请各位老师批评指正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6FE11E8-0FDC-4276-A811-29AC036E4C85}"/>
                </a:ext>
              </a:extLst>
            </p:cNvPr>
            <p:cNvSpPr txBox="1"/>
            <p:nvPr/>
          </p:nvSpPr>
          <p:spPr>
            <a:xfrm>
              <a:off x="554712" y="1959310"/>
              <a:ext cx="3956985" cy="870497"/>
            </a:xfrm>
            <a:prstGeom prst="rect">
              <a:avLst/>
            </a:prstGeom>
            <a:noFill/>
            <a:effectLst/>
          </p:spPr>
          <p:txBody>
            <a:bodyPr wrap="none" lIns="130558" tIns="65279" rIns="130558" bIns="65279" rtlCol="0">
              <a:spAutoFit/>
            </a:bodyPr>
            <a:lstStyle/>
            <a:p>
              <a:r>
                <a:rPr lang="zh-CN" altLang="en-US" sz="4800">
                  <a:solidFill>
                    <a:schemeClr val="bg1"/>
                  </a:solidFill>
                  <a:latin typeface="江城斜黑体 100W" panose="020B0200000000000000" pitchFamily="34" charset="-122"/>
                  <a:ea typeface="江城斜黑体 100W" panose="020B0200000000000000" pitchFamily="34" charset="-122"/>
                  <a:cs typeface="Open Sans Light" panose="020B0306030504020204" pitchFamily="34" charset="0"/>
                </a:rPr>
                <a:t>感谢大家观看</a:t>
              </a:r>
              <a:endParaRPr lang="en-US" altLang="zh-CN" sz="4800">
                <a:solidFill>
                  <a:schemeClr val="bg1"/>
                </a:solidFill>
                <a:latin typeface="江城斜黑体 100W" panose="020B0200000000000000" pitchFamily="34" charset="-122"/>
                <a:ea typeface="江城斜黑体 100W" panose="020B0200000000000000" pitchFamily="34" charset="-122"/>
                <a:cs typeface="Open Sans Light" panose="020B0306030504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8CB981-11F6-466A-9A51-F4418012836E}"/>
                </a:ext>
              </a:extLst>
            </p:cNvPr>
            <p:cNvSpPr txBox="1"/>
            <p:nvPr/>
          </p:nvSpPr>
          <p:spPr>
            <a:xfrm>
              <a:off x="534478" y="3801161"/>
              <a:ext cx="7136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+mn-ea"/>
                  <a:cs typeface="阿里巴巴普惠体 2.0 95 ExtraBold" panose="00020600040101010101" pitchFamily="18" charset="-122"/>
                </a:rPr>
                <a:t>THANKS YOU FOR WATCHING AND PLEASE CRITICIZE AND CORRECT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9129B07-668F-481F-B3A3-558407061457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71000">
                <a:srgbClr val="004182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7C9F4E9-72BD-4BB5-A2C2-C4FE769003C7}"/>
              </a:ext>
            </a:extLst>
          </p:cNvPr>
          <p:cNvSpPr txBox="1"/>
          <p:nvPr/>
        </p:nvSpPr>
        <p:spPr>
          <a:xfrm>
            <a:off x="736471" y="1917641"/>
            <a:ext cx="21964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rPr>
              <a:t>01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998E2A-F7FA-45A4-893E-40590CFBBE52}"/>
              </a:ext>
            </a:extLst>
          </p:cNvPr>
          <p:cNvSpPr txBox="1"/>
          <p:nvPr/>
        </p:nvSpPr>
        <p:spPr>
          <a:xfrm>
            <a:off x="635479" y="3875967"/>
            <a:ext cx="5021643" cy="51533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>
                <a:solidFill>
                  <a:schemeClr val="accent3">
                    <a:alpha val="50000"/>
                  </a:schemeClr>
                </a:solidFill>
              </a:rPr>
              <a:t>BACKGROUND AND SIGNIFICANCE</a:t>
            </a:r>
            <a:endParaRPr lang="en-US" altLang="zh-CN" dirty="0">
              <a:solidFill>
                <a:schemeClr val="accent3">
                  <a:alpha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7868A3-0118-49D6-A8A8-625305EA4508}"/>
              </a:ext>
            </a:extLst>
          </p:cNvPr>
          <p:cNvSpPr txBox="1"/>
          <p:nvPr/>
        </p:nvSpPr>
        <p:spPr>
          <a:xfrm>
            <a:off x="615309" y="2866667"/>
            <a:ext cx="5482234" cy="1268153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chemeClr val="accent2"/>
                    </a:gs>
                    <a:gs pos="81000">
                      <a:srgbClr val="004182"/>
                    </a:gs>
                  </a:gsLst>
                  <a:lin ang="2700000" scaled="0"/>
                </a:gradFill>
                <a:latin typeface="江城斜黑体 900W" panose="020B0A00000000000000" pitchFamily="34" charset="-122"/>
                <a:ea typeface="江城斜黑体 900W" panose="020B0A00000000000000" pitchFamily="34" charset="-122"/>
                <a:cs typeface="阿里巴巴普惠体 H" panose="00020600040101010101" pitchFamily="18" charset="-122"/>
              </a:rPr>
              <a:t>背景与意义</a:t>
            </a: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D2421667-5361-4721-A5AE-D7C930A2CE91}"/>
              </a:ext>
            </a:extLst>
          </p:cNvPr>
          <p:cNvSpPr/>
          <p:nvPr/>
        </p:nvSpPr>
        <p:spPr>
          <a:xfrm>
            <a:off x="5007544" y="2905228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91DE918-7F97-4C77-BAB6-C79CF9195E8E}"/>
              </a:ext>
            </a:extLst>
          </p:cNvPr>
          <p:cNvSpPr/>
          <p:nvPr/>
        </p:nvSpPr>
        <p:spPr>
          <a:xfrm>
            <a:off x="886248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E2EA457-4CE2-4DD4-AE34-06935F148060}"/>
              </a:ext>
            </a:extLst>
          </p:cNvPr>
          <p:cNvSpPr/>
          <p:nvPr/>
        </p:nvSpPr>
        <p:spPr>
          <a:xfrm>
            <a:off x="1020547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8881F74-3726-442C-9B9D-60707636B112}"/>
              </a:ext>
            </a:extLst>
          </p:cNvPr>
          <p:cNvSpPr/>
          <p:nvPr/>
        </p:nvSpPr>
        <p:spPr>
          <a:xfrm>
            <a:off x="1154846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6E9B5D8-1BBC-41DB-AF88-A3DA65526F95}"/>
              </a:ext>
            </a:extLst>
          </p:cNvPr>
          <p:cNvSpPr/>
          <p:nvPr/>
        </p:nvSpPr>
        <p:spPr>
          <a:xfrm>
            <a:off x="1289146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39EC07C-F447-43F1-B63D-36C2D88A8BF5}"/>
              </a:ext>
            </a:extLst>
          </p:cNvPr>
          <p:cNvSpPr/>
          <p:nvPr/>
        </p:nvSpPr>
        <p:spPr>
          <a:xfrm>
            <a:off x="1423445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7F29BE4-8B67-414B-97E7-3839194D5DBB}"/>
              </a:ext>
            </a:extLst>
          </p:cNvPr>
          <p:cNvSpPr/>
          <p:nvPr/>
        </p:nvSpPr>
        <p:spPr>
          <a:xfrm>
            <a:off x="1557744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9" name="矩形: 圆顶角 38">
            <a:extLst>
              <a:ext uri="{FF2B5EF4-FFF2-40B4-BE49-F238E27FC236}">
                <a16:creationId xmlns:a16="http://schemas.microsoft.com/office/drawing/2014/main" id="{36D445A2-8E91-42FC-B028-92E59FE8B3DF}"/>
              </a:ext>
            </a:extLst>
          </p:cNvPr>
          <p:cNvSpPr/>
          <p:nvPr/>
        </p:nvSpPr>
        <p:spPr>
          <a:xfrm flipV="1">
            <a:off x="6317679" y="-33212"/>
            <a:ext cx="4849811" cy="5350112"/>
          </a:xfrm>
          <a:prstGeom prst="round2SameRect">
            <a:avLst>
              <a:gd name="adj1" fmla="val 9509"/>
              <a:gd name="adj2" fmla="val 0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651000" ty="-889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顶角 39">
            <a:extLst>
              <a:ext uri="{FF2B5EF4-FFF2-40B4-BE49-F238E27FC236}">
                <a16:creationId xmlns:a16="http://schemas.microsoft.com/office/drawing/2014/main" id="{207206F2-0A2B-4EF8-BFE8-668EB3D4EC8A}"/>
              </a:ext>
            </a:extLst>
          </p:cNvPr>
          <p:cNvSpPr/>
          <p:nvPr/>
        </p:nvSpPr>
        <p:spPr>
          <a:xfrm flipV="1">
            <a:off x="6032034" y="-346889"/>
            <a:ext cx="5421100" cy="5977466"/>
          </a:xfrm>
          <a:prstGeom prst="round2SameRect">
            <a:avLst>
              <a:gd name="adj1" fmla="val 10883"/>
              <a:gd name="adj2" fmla="val 0"/>
            </a:avLst>
          </a:prstGeom>
          <a:noFill/>
          <a:ln w="22225">
            <a:solidFill>
              <a:schemeClr val="accent3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5">
            <a:extLst>
              <a:ext uri="{FF2B5EF4-FFF2-40B4-BE49-F238E27FC236}">
                <a16:creationId xmlns:a16="http://schemas.microsoft.com/office/drawing/2014/main" id="{3AD97553-CBA8-8C06-0155-3BB20CDB1107}"/>
              </a:ext>
            </a:extLst>
          </p:cNvPr>
          <p:cNvSpPr txBox="1"/>
          <p:nvPr/>
        </p:nvSpPr>
        <p:spPr>
          <a:xfrm>
            <a:off x="597047" y="6136975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C2FA0A95-F0C6-D008-A384-4EBFC2E73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3396FD3-8272-4D1B-9E27-72DDAC81F5E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6959" y="549276"/>
            <a:ext cx="10798082" cy="3221324"/>
          </a:xfrm>
          <a:prstGeom prst="roundRect">
            <a:avLst>
              <a:gd name="adj" fmla="val 582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1016000" sx="100000" sy="100000" flip="none" algn="ctr"/>
          </a:blipFill>
          <a:ln>
            <a:noFill/>
          </a:ln>
          <a:effectLst>
            <a:outerShdw blurRad="825500" dist="381000" dir="2700000" algn="ctr" rotWithShape="0">
              <a:srgbClr val="2B2B2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2D40BCB-4B37-43E9-A13E-78C6252D593F}"/>
              </a:ext>
            </a:extLst>
          </p:cNvPr>
          <p:cNvSpPr txBox="1"/>
          <p:nvPr/>
        </p:nvSpPr>
        <p:spPr>
          <a:xfrm>
            <a:off x="9586731" y="3659560"/>
            <a:ext cx="204254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>
                <a:solidFill>
                  <a:schemeClr val="accent1">
                    <a:alpha val="10000"/>
                  </a:schemeClr>
                </a:solidFill>
              </a:rPr>
              <a:t>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1C8186-A5EA-4767-A4A0-184FC4655FF2}"/>
              </a:ext>
            </a:extLst>
          </p:cNvPr>
          <p:cNvSpPr txBox="1"/>
          <p:nvPr/>
        </p:nvSpPr>
        <p:spPr>
          <a:xfrm>
            <a:off x="3675430" y="4537198"/>
            <a:ext cx="154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研究背景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E340DF-5209-46F5-80F8-AD46F245E7DB}"/>
              </a:ext>
            </a:extLst>
          </p:cNvPr>
          <p:cNvSpPr txBox="1"/>
          <p:nvPr/>
        </p:nvSpPr>
        <p:spPr>
          <a:xfrm>
            <a:off x="3675430" y="5035478"/>
            <a:ext cx="7890828" cy="10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gradFill>
                  <a:gsLst>
                    <a:gs pos="0">
                      <a:schemeClr val="accent2"/>
                    </a:gs>
                    <a:gs pos="60000">
                      <a:srgbClr val="004182"/>
                    </a:gs>
                  </a:gsLst>
                  <a:lin ang="2700000" scaled="0"/>
                </a:gradFill>
                <a:latin typeface="+mj-ea"/>
                <a:ea typeface="+mj-ea"/>
                <a:cs typeface="OPPOSans M" panose="00020600040101010101" pitchFamily="18" charset="-122"/>
              </a:rPr>
              <a:t>洋，是海洋的中心部分，是海洋的主体。</a:t>
            </a: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世界大洋的总面积，约占海洋面积的</a:t>
            </a:r>
            <a:r>
              <a:rPr lang="en-US" altLang="zh-CN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89%</a:t>
            </a: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。大洋的水深，一般在</a:t>
            </a:r>
            <a:r>
              <a:rPr lang="en-US" altLang="zh-CN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3000</a:t>
            </a: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米以上，最深处可达</a:t>
            </a:r>
            <a:r>
              <a:rPr lang="en-US" altLang="zh-CN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1</a:t>
            </a: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万多米。大洋离陆地遥远，不受陆地的影响。它的水温和盐度的变化不大。每个大洋都有自己独特的洋流和潮汐系统。大洋的水色蔚蓝，透明度很大，水中的杂质很少。世界共有</a:t>
            </a:r>
            <a:r>
              <a:rPr lang="en-US" altLang="zh-CN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5</a:t>
            </a: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个，即太平洋、印度洋、大西洋、北冰洋、南冰洋。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79E33A3-1367-423B-A563-26F0A7E30286}"/>
              </a:ext>
            </a:extLst>
          </p:cNvPr>
          <p:cNvCxnSpPr>
            <a:cxnSpLocks/>
          </p:cNvCxnSpPr>
          <p:nvPr/>
        </p:nvCxnSpPr>
        <p:spPr>
          <a:xfrm>
            <a:off x="3795716" y="5009620"/>
            <a:ext cx="582609" cy="0"/>
          </a:xfrm>
          <a:prstGeom prst="line">
            <a:avLst/>
          </a:prstGeom>
          <a:ln w="158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90A32A3-AD37-4B40-AE58-F507A0DAD4AF}"/>
              </a:ext>
            </a:extLst>
          </p:cNvPr>
          <p:cNvCxnSpPr>
            <a:cxnSpLocks/>
          </p:cNvCxnSpPr>
          <p:nvPr/>
        </p:nvCxnSpPr>
        <p:spPr>
          <a:xfrm>
            <a:off x="696960" y="6720306"/>
            <a:ext cx="11495040" cy="0"/>
          </a:xfrm>
          <a:prstGeom prst="line">
            <a:avLst/>
          </a:prstGeom>
          <a:ln w="53975">
            <a:gradFill>
              <a:gsLst>
                <a:gs pos="0">
                  <a:schemeClr val="accent2"/>
                </a:gs>
                <a:gs pos="83000">
                  <a:srgbClr val="00418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C1DB0FEE-63F4-443F-B8B9-2D39E99D7890}"/>
              </a:ext>
            </a:extLst>
          </p:cNvPr>
          <p:cNvGrpSpPr/>
          <p:nvPr/>
        </p:nvGrpSpPr>
        <p:grpSpPr>
          <a:xfrm>
            <a:off x="219025" y="6679031"/>
            <a:ext cx="412943" cy="82550"/>
            <a:chOff x="219025" y="6679031"/>
            <a:chExt cx="412943" cy="82550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8645E66-9734-4832-BFC6-32E3434E032C}"/>
                </a:ext>
              </a:extLst>
            </p:cNvPr>
            <p:cNvSpPr/>
            <p:nvPr/>
          </p:nvSpPr>
          <p:spPr>
            <a:xfrm>
              <a:off x="549418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F1D31D0D-1CE5-420D-ADC3-488FF5524ECA}"/>
                </a:ext>
              </a:extLst>
            </p:cNvPr>
            <p:cNvSpPr/>
            <p:nvPr/>
          </p:nvSpPr>
          <p:spPr>
            <a:xfrm>
              <a:off x="219025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3A71BF20-9E9D-4744-AFA3-2725D1433254}"/>
                </a:ext>
              </a:extLst>
            </p:cNvPr>
            <p:cNvSpPr/>
            <p:nvPr/>
          </p:nvSpPr>
          <p:spPr>
            <a:xfrm>
              <a:off x="384222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761D0A5-9970-4669-B64C-8BE4D86DF388}"/>
              </a:ext>
            </a:extLst>
          </p:cNvPr>
          <p:cNvGrpSpPr/>
          <p:nvPr/>
        </p:nvGrpSpPr>
        <p:grpSpPr>
          <a:xfrm>
            <a:off x="-135834" y="3636803"/>
            <a:ext cx="3087705" cy="3154710"/>
            <a:chOff x="-135834" y="-671766"/>
            <a:chExt cx="3087705" cy="3154710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00354A5-69E9-401B-8087-0D836113720E}"/>
                </a:ext>
              </a:extLst>
            </p:cNvPr>
            <p:cNvSpPr txBox="1"/>
            <p:nvPr/>
          </p:nvSpPr>
          <p:spPr>
            <a:xfrm>
              <a:off x="-135834" y="-671766"/>
              <a:ext cx="308770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01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DA7A8C7-C4B0-452D-9DD0-D695E721F83A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91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背景与意义</a:t>
              </a:r>
            </a:p>
          </p:txBody>
        </p:sp>
        <p:sp>
          <p:nvSpPr>
            <p:cNvPr id="31" name="圆: 空心 30">
              <a:extLst>
                <a:ext uri="{FF2B5EF4-FFF2-40B4-BE49-F238E27FC236}">
                  <a16:creationId xmlns:a16="http://schemas.microsoft.com/office/drawing/2014/main" id="{3EEF05BF-1477-4F03-B111-363C9A34C7BA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2133AB1-803D-4EDF-80FC-3286486EF642}"/>
                </a:ext>
              </a:extLst>
            </p:cNvPr>
            <p:cNvSpPr txBox="1"/>
            <p:nvPr/>
          </p:nvSpPr>
          <p:spPr>
            <a:xfrm flipH="1">
              <a:off x="563317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accent3"/>
                  </a:solidFill>
                </a:rPr>
                <a:t>BACKGROUND AND SIGNIFICANCE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65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BAFD950-E589-4448-9226-DAB4C921AC38}"/>
              </a:ext>
            </a:extLst>
          </p:cNvPr>
          <p:cNvGrpSpPr/>
          <p:nvPr/>
        </p:nvGrpSpPr>
        <p:grpSpPr>
          <a:xfrm>
            <a:off x="-135834" y="-671766"/>
            <a:ext cx="3087705" cy="3154710"/>
            <a:chOff x="-135834" y="-671766"/>
            <a:chExt cx="3087705" cy="31547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ABFA8B4-C3E0-4566-A298-B264B536DDFE}"/>
                </a:ext>
              </a:extLst>
            </p:cNvPr>
            <p:cNvSpPr txBox="1"/>
            <p:nvPr/>
          </p:nvSpPr>
          <p:spPr>
            <a:xfrm>
              <a:off x="-135834" y="-671766"/>
              <a:ext cx="308770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01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3C2520F-4A5D-4A57-B661-35A7BF0FAB6B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51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</a:rPr>
                <a:t>背景与意义</a:t>
              </a:r>
            </a:p>
          </p:txBody>
        </p:sp>
        <p:sp>
          <p:nvSpPr>
            <p:cNvPr id="6" name="圆: 空心 5">
              <a:extLst>
                <a:ext uri="{FF2B5EF4-FFF2-40B4-BE49-F238E27FC236}">
                  <a16:creationId xmlns:a16="http://schemas.microsoft.com/office/drawing/2014/main" id="{4A5A6A95-DF0D-4826-B273-17B9357BD821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E1DE096-40BD-4834-91CB-B6896E398AE6}"/>
                </a:ext>
              </a:extLst>
            </p:cNvPr>
            <p:cNvSpPr txBox="1"/>
            <p:nvPr/>
          </p:nvSpPr>
          <p:spPr>
            <a:xfrm flipH="1">
              <a:off x="563317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accent3"/>
                  </a:solidFill>
                </a:rPr>
                <a:t>BACKGROUND AND SIGNIFICANCE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68EAE92-A682-4E6A-BDFF-B3480B95673D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04182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AF93CD02-29D8-4F6C-BC02-58B1B4AE9DF0}"/>
              </a:ext>
            </a:extLst>
          </p:cNvPr>
          <p:cNvSpPr/>
          <p:nvPr/>
        </p:nvSpPr>
        <p:spPr>
          <a:xfrm>
            <a:off x="3286761" y="1046457"/>
            <a:ext cx="5618478" cy="561847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rgbClr val="0F6FC6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Rectangle 15">
            <a:extLst>
              <a:ext uri="{FF2B5EF4-FFF2-40B4-BE49-F238E27FC236}">
                <a16:creationId xmlns:a16="http://schemas.microsoft.com/office/drawing/2014/main" id="{78ED15A1-EE4C-4F26-A3F1-D21408C3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9817" y="3689465"/>
            <a:ext cx="2244725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生活污水排放污染</a:t>
            </a:r>
            <a:endParaRPr lang="zh-CN" altLang="zh-CN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8" name="Rectangle 18">
            <a:extLst>
              <a:ext uri="{FF2B5EF4-FFF2-40B4-BE49-F238E27FC236}">
                <a16:creationId xmlns:a16="http://schemas.microsoft.com/office/drawing/2014/main" id="{BFE783D9-7325-40EA-914E-8F90DC0C1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277" y="2487370"/>
            <a:ext cx="1114425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滥用资源</a:t>
            </a:r>
            <a:endParaRPr lang="zh-CN" altLang="zh-CN" sz="160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F3A64386-6DD9-4A9D-B2D2-8A92A2AF07B0}"/>
              </a:ext>
            </a:extLst>
          </p:cNvPr>
          <p:cNvSpPr/>
          <p:nvPr/>
        </p:nvSpPr>
        <p:spPr>
          <a:xfrm>
            <a:off x="8404860" y="2422461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>
                <a:latin typeface="+mj-ea"/>
                <a:ea typeface="+mj-ea"/>
              </a:rPr>
              <a:t>2</a:t>
            </a:r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93" name="Rectangle 12">
            <a:extLst>
              <a:ext uri="{FF2B5EF4-FFF2-40B4-BE49-F238E27FC236}">
                <a16:creationId xmlns:a16="http://schemas.microsoft.com/office/drawing/2014/main" id="{406D458C-F2DF-4EF7-A504-54E2903DE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277" y="4891561"/>
            <a:ext cx="1376363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养殖病害问题</a:t>
            </a:r>
            <a:endParaRPr lang="zh-CN" altLang="zh-CN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E7F696EA-B9F3-4451-B1D4-2712EFA20A56}"/>
              </a:ext>
            </a:extLst>
          </p:cNvPr>
          <p:cNvSpPr/>
          <p:nvPr/>
        </p:nvSpPr>
        <p:spPr>
          <a:xfrm>
            <a:off x="8404860" y="4826652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>
                <a:latin typeface="+mj-ea"/>
                <a:ea typeface="+mj-ea"/>
              </a:rPr>
              <a:t>6</a:t>
            </a:r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CD4D5258-2FF9-46B5-88E4-57C9BB8EEDA4}"/>
              </a:ext>
            </a:extLst>
          </p:cNvPr>
          <p:cNvSpPr/>
          <p:nvPr/>
        </p:nvSpPr>
        <p:spPr>
          <a:xfrm>
            <a:off x="8661400" y="3624556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>
                <a:latin typeface="+mj-ea"/>
                <a:ea typeface="+mj-ea"/>
              </a:rPr>
              <a:t>4</a:t>
            </a:r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94" name="Rectangle 13">
            <a:extLst>
              <a:ext uri="{FF2B5EF4-FFF2-40B4-BE49-F238E27FC236}">
                <a16:creationId xmlns:a16="http://schemas.microsoft.com/office/drawing/2014/main" id="{C7796E1B-7949-41E2-B9A7-A37AB76F2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551" y="2487370"/>
            <a:ext cx="934403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过度捕捞</a:t>
            </a:r>
            <a:endParaRPr lang="zh-CN" altLang="zh-CN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1DF7C11E-3565-40D6-B308-73A0646802F0}"/>
              </a:ext>
            </a:extLst>
          </p:cNvPr>
          <p:cNvSpPr/>
          <p:nvPr/>
        </p:nvSpPr>
        <p:spPr>
          <a:xfrm flipH="1">
            <a:off x="3303989" y="2422461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 dirty="0">
                <a:latin typeface="+mj-ea"/>
                <a:ea typeface="+mj-ea"/>
              </a:rPr>
              <a:t>1</a:t>
            </a:r>
            <a:endParaRPr lang="zh-CN" altLang="en-US" sz="1440" dirty="0">
              <a:latin typeface="+mj-ea"/>
              <a:ea typeface="+mj-ea"/>
            </a:endParaRPr>
          </a:p>
        </p:txBody>
      </p:sp>
      <p:sp>
        <p:nvSpPr>
          <p:cNvPr id="96" name="Rectangle 16">
            <a:extLst>
              <a:ext uri="{FF2B5EF4-FFF2-40B4-BE49-F238E27FC236}">
                <a16:creationId xmlns:a16="http://schemas.microsoft.com/office/drawing/2014/main" id="{0B0C15F3-27C1-43D4-8B18-B2E72D5B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477" y="4891561"/>
            <a:ext cx="1728477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不合理围海、砍伐</a:t>
            </a:r>
            <a:endParaRPr lang="zh-CN" altLang="zh-CN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88064A68-1A09-4A6D-81DF-4E5EE7FF053E}"/>
              </a:ext>
            </a:extLst>
          </p:cNvPr>
          <p:cNvSpPr/>
          <p:nvPr/>
        </p:nvSpPr>
        <p:spPr>
          <a:xfrm flipH="1">
            <a:off x="3303989" y="4826652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>
                <a:latin typeface="+mj-ea"/>
                <a:ea typeface="+mj-ea"/>
              </a:rPr>
              <a:t>5</a:t>
            </a:r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97" name="Rectangle 17">
            <a:extLst>
              <a:ext uri="{FF2B5EF4-FFF2-40B4-BE49-F238E27FC236}">
                <a16:creationId xmlns:a16="http://schemas.microsoft.com/office/drawing/2014/main" id="{486FC336-2AC4-467B-BF85-83AB333C7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807" y="3689466"/>
            <a:ext cx="1281907" cy="3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  <a:sym typeface="Arial" panose="020B0604020202020204" pitchFamily="34" charset="0"/>
              </a:rPr>
              <a:t>破坏种群补充</a:t>
            </a:r>
            <a:endParaRPr lang="zh-CN" altLang="zh-CN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0946C0C5-A23E-477A-AC3C-46FBCD22B2C5}"/>
              </a:ext>
            </a:extLst>
          </p:cNvPr>
          <p:cNvSpPr/>
          <p:nvPr/>
        </p:nvSpPr>
        <p:spPr>
          <a:xfrm flipH="1">
            <a:off x="3034749" y="3624557"/>
            <a:ext cx="462280" cy="462280"/>
          </a:xfrm>
          <a:prstGeom prst="ellipse">
            <a:avLst/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r>
              <a:rPr lang="en-US" altLang="zh-CN" sz="1440">
                <a:latin typeface="+mj-ea"/>
                <a:ea typeface="+mj-ea"/>
              </a:rPr>
              <a:t>3</a:t>
            </a:r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DABA16E-AACD-4DCF-B524-F71813AA4E33}"/>
              </a:ext>
            </a:extLst>
          </p:cNvPr>
          <p:cNvSpPr/>
          <p:nvPr/>
        </p:nvSpPr>
        <p:spPr>
          <a:xfrm>
            <a:off x="3785870" y="1545566"/>
            <a:ext cx="4620260" cy="462026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 w="250825">
            <a:noFill/>
          </a:ln>
          <a:effectLst>
            <a:outerShdw blurRad="825500" dist="381000" dir="2700000" algn="tr" rotWithShape="0">
              <a:srgbClr val="2B2B2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94FAF085-5E56-4F11-9F4F-4D683B6CEE88}"/>
              </a:ext>
            </a:extLst>
          </p:cNvPr>
          <p:cNvSpPr/>
          <p:nvPr/>
        </p:nvSpPr>
        <p:spPr>
          <a:xfrm>
            <a:off x="4150440" y="1910136"/>
            <a:ext cx="3891120" cy="3891120"/>
          </a:xfrm>
          <a:prstGeom prst="ellipse">
            <a:avLst/>
          </a:prstGeom>
          <a:gradFill>
            <a:gsLst>
              <a:gs pos="0">
                <a:schemeClr val="accent2"/>
              </a:gs>
              <a:gs pos="35000">
                <a:srgbClr val="004182"/>
              </a:gs>
            </a:gsLst>
            <a:lin ang="2700000" scaled="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6EFAFB6F-83B4-40FA-9F54-F02BEEF3B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6743" y="3397590"/>
            <a:ext cx="2858514" cy="91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  <a:cs typeface="OPPOSans R" panose="00020600040101010101" pitchFamily="18" charset="-122"/>
                <a:sym typeface="Arial" panose="020B0604020202020204" pitchFamily="34" charset="0"/>
              </a:rPr>
              <a:t>海洋生物资源与生态环境存在的问题</a:t>
            </a:r>
            <a:endParaRPr lang="zh-CN" altLang="zh-CN" sz="900" dirty="0">
              <a:solidFill>
                <a:schemeClr val="bg1"/>
              </a:solidFill>
              <a:latin typeface="+mj-ea"/>
              <a:ea typeface="+mj-ea"/>
              <a:cs typeface="OPPOSans R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3C3D6F7-AA0E-47BA-B32D-E789508841E0}"/>
              </a:ext>
            </a:extLst>
          </p:cNvPr>
          <p:cNvGrpSpPr/>
          <p:nvPr/>
        </p:nvGrpSpPr>
        <p:grpSpPr>
          <a:xfrm>
            <a:off x="219025" y="6628230"/>
            <a:ext cx="412943" cy="82550"/>
            <a:chOff x="219025" y="6679031"/>
            <a:chExt cx="412943" cy="8255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C29116E-540D-4D66-A44B-93872748A61D}"/>
                </a:ext>
              </a:extLst>
            </p:cNvPr>
            <p:cNvSpPr/>
            <p:nvPr/>
          </p:nvSpPr>
          <p:spPr>
            <a:xfrm>
              <a:off x="549418" y="6679031"/>
              <a:ext cx="82550" cy="82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CFAA77F-B00A-4131-A9DF-80EF53AA94BC}"/>
                </a:ext>
              </a:extLst>
            </p:cNvPr>
            <p:cNvSpPr/>
            <p:nvPr/>
          </p:nvSpPr>
          <p:spPr>
            <a:xfrm>
              <a:off x="219025" y="6679031"/>
              <a:ext cx="82550" cy="82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7B52B96-F1B8-4BF5-AEDA-36E51C02A344}"/>
                </a:ext>
              </a:extLst>
            </p:cNvPr>
            <p:cNvSpPr/>
            <p:nvPr/>
          </p:nvSpPr>
          <p:spPr>
            <a:xfrm>
              <a:off x="384222" y="6679031"/>
              <a:ext cx="82550" cy="82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011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文本框 106">
            <a:extLst>
              <a:ext uri="{FF2B5EF4-FFF2-40B4-BE49-F238E27FC236}">
                <a16:creationId xmlns:a16="http://schemas.microsoft.com/office/drawing/2014/main" id="{D2830F8C-7596-4EC7-8BEF-A1E33C64531F}"/>
              </a:ext>
            </a:extLst>
          </p:cNvPr>
          <p:cNvSpPr txBox="1"/>
          <p:nvPr/>
        </p:nvSpPr>
        <p:spPr>
          <a:xfrm flipH="1">
            <a:off x="7141999" y="5224367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研究意义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918F8C2-E6B5-44AC-96B9-0BF71BF4EF91}"/>
              </a:ext>
            </a:extLst>
          </p:cNvPr>
          <p:cNvSpPr txBox="1"/>
          <p:nvPr/>
        </p:nvSpPr>
        <p:spPr>
          <a:xfrm flipH="1">
            <a:off x="7141999" y="5574827"/>
            <a:ext cx="4446928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水分不断蒸发，反复地形成云致雨，重新落回地面，把陆地和海底岩石中的盐分溶解，不断地汇集于海水中。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ADF2D2C-8A0C-4F94-B689-A14026BEA15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34713" y="1553543"/>
            <a:ext cx="4178344" cy="3393139"/>
          </a:xfrm>
          <a:prstGeom prst="roundRect">
            <a:avLst>
              <a:gd name="adj" fmla="val 582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  <a:effectLst>
            <a:outerShdw blurRad="457200" dist="241300" dir="2700000" algn="ctr" rotWithShape="0">
              <a:srgbClr val="2B2B2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D72BDF0-DD64-402F-AED9-A0B775DDB4EC}"/>
              </a:ext>
            </a:extLst>
          </p:cNvPr>
          <p:cNvSpPr txBox="1"/>
          <p:nvPr/>
        </p:nvSpPr>
        <p:spPr>
          <a:xfrm flipH="1">
            <a:off x="690670" y="2396163"/>
            <a:ext cx="2181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研究意义</a:t>
            </a:r>
            <a:endParaRPr lang="zh-CN" altLang="en-US" sz="20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123BADB-DAAB-401B-B4BA-731E2D4C3688}"/>
              </a:ext>
            </a:extLst>
          </p:cNvPr>
          <p:cNvSpPr txBox="1"/>
          <p:nvPr/>
        </p:nvSpPr>
        <p:spPr>
          <a:xfrm flipH="1">
            <a:off x="690669" y="2746623"/>
            <a:ext cx="6083323" cy="557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水分不断蒸发，反复地形成云致雨，重新落回地面，把陆地和海底岩石中的盐分溶解，不断地汇集于海水中。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D4F8F10A-5150-4731-9218-D795FD54F5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7388" y="3568165"/>
            <a:ext cx="6083323" cy="2737353"/>
          </a:xfrm>
          <a:prstGeom prst="roundRect">
            <a:avLst>
              <a:gd name="adj" fmla="val 5827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457200" dist="241300" dir="2700000" algn="ctr" rotWithShape="0">
              <a:srgbClr val="2B2B2B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9ED5FEB-978C-4638-BE8E-F6D546999B9D}"/>
              </a:ext>
            </a:extLst>
          </p:cNvPr>
          <p:cNvSpPr txBox="1"/>
          <p:nvPr/>
        </p:nvSpPr>
        <p:spPr>
          <a:xfrm>
            <a:off x="922223" y="5246481"/>
            <a:ext cx="122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>
                <a:ln>
                  <a:gradFill>
                    <a:gsLst>
                      <a:gs pos="0">
                        <a:schemeClr val="bg1"/>
                      </a:gs>
                      <a:gs pos="6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01</a:t>
            </a:r>
            <a:endParaRPr lang="zh-CN" altLang="en-US" sz="8000">
              <a:ln>
                <a:gradFill>
                  <a:gsLst>
                    <a:gs pos="0">
                      <a:schemeClr val="bg1"/>
                    </a:gs>
                    <a:gs pos="6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6BD4FBF-354E-4738-A0C0-7ACCF0321796}"/>
              </a:ext>
            </a:extLst>
          </p:cNvPr>
          <p:cNvSpPr txBox="1"/>
          <p:nvPr/>
        </p:nvSpPr>
        <p:spPr>
          <a:xfrm>
            <a:off x="9860116" y="1553543"/>
            <a:ext cx="14382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n>
                  <a:gradFill>
                    <a:gsLst>
                      <a:gs pos="0">
                        <a:schemeClr val="bg1"/>
                      </a:gs>
                      <a:gs pos="6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02</a:t>
            </a:r>
            <a:endParaRPr lang="zh-CN" altLang="en-US" sz="8000" dirty="0">
              <a:ln>
                <a:gradFill>
                  <a:gsLst>
                    <a:gs pos="0">
                      <a:schemeClr val="bg1"/>
                    </a:gs>
                    <a:gs pos="6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F37992D-F572-4073-A146-DEF6D51A034C}"/>
              </a:ext>
            </a:extLst>
          </p:cNvPr>
          <p:cNvGrpSpPr/>
          <p:nvPr/>
        </p:nvGrpSpPr>
        <p:grpSpPr>
          <a:xfrm>
            <a:off x="-135834" y="-671766"/>
            <a:ext cx="3087705" cy="3154710"/>
            <a:chOff x="-135834" y="-671766"/>
            <a:chExt cx="3087705" cy="3154710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389AF390-02D4-4C80-9E3D-514F2D297A49}"/>
                </a:ext>
              </a:extLst>
            </p:cNvPr>
            <p:cNvSpPr txBox="1"/>
            <p:nvPr/>
          </p:nvSpPr>
          <p:spPr>
            <a:xfrm>
              <a:off x="-135834" y="-671766"/>
              <a:ext cx="308770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01</a:t>
              </a:r>
              <a:endParaRPr lang="zh-CN" altLang="en-US" sz="1990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C4F9B64-2D4E-4048-811B-6EF0216221D7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56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背景与意义</a:t>
              </a:r>
            </a:p>
          </p:txBody>
        </p:sp>
        <p:sp>
          <p:nvSpPr>
            <p:cNvPr id="143" name="圆: 空心 142">
              <a:extLst>
                <a:ext uri="{FF2B5EF4-FFF2-40B4-BE49-F238E27FC236}">
                  <a16:creationId xmlns:a16="http://schemas.microsoft.com/office/drawing/2014/main" id="{CD726C4F-8D1B-48C8-99E1-494FA26D8C4E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D984BC1-DDAB-4BE9-A7DB-8911EB02533B}"/>
                </a:ext>
              </a:extLst>
            </p:cNvPr>
            <p:cNvSpPr txBox="1"/>
            <p:nvPr/>
          </p:nvSpPr>
          <p:spPr>
            <a:xfrm flipH="1">
              <a:off x="563317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accent3"/>
                  </a:solidFill>
                </a:rPr>
                <a:t>BACKGROUND AND SIGNIFICANCE</a:t>
              </a:r>
            </a:p>
          </p:txBody>
        </p:sp>
      </p:grp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F19C78C0-83FB-4AA6-A8F1-C88907BFAC4D}"/>
              </a:ext>
            </a:extLst>
          </p:cNvPr>
          <p:cNvCxnSpPr>
            <a:cxnSpLocks/>
          </p:cNvCxnSpPr>
          <p:nvPr/>
        </p:nvCxnSpPr>
        <p:spPr>
          <a:xfrm>
            <a:off x="696960" y="6720306"/>
            <a:ext cx="11495040" cy="0"/>
          </a:xfrm>
          <a:prstGeom prst="line">
            <a:avLst/>
          </a:prstGeom>
          <a:ln w="53975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A886979-695F-49C9-B76F-DA9EAB3B8884}"/>
              </a:ext>
            </a:extLst>
          </p:cNvPr>
          <p:cNvGrpSpPr/>
          <p:nvPr/>
        </p:nvGrpSpPr>
        <p:grpSpPr>
          <a:xfrm>
            <a:off x="219025" y="6679031"/>
            <a:ext cx="412943" cy="82550"/>
            <a:chOff x="219025" y="6679031"/>
            <a:chExt cx="412943" cy="8255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4E6D7571-43DC-44BA-BB60-73E405FC906C}"/>
                </a:ext>
              </a:extLst>
            </p:cNvPr>
            <p:cNvSpPr/>
            <p:nvPr/>
          </p:nvSpPr>
          <p:spPr>
            <a:xfrm>
              <a:off x="549418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631903FB-5554-43B8-96F0-51226E14DE8D}"/>
                </a:ext>
              </a:extLst>
            </p:cNvPr>
            <p:cNvSpPr/>
            <p:nvPr/>
          </p:nvSpPr>
          <p:spPr>
            <a:xfrm>
              <a:off x="219025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C0FB4B28-B0F9-4C3C-BF75-C3F178F96F9D}"/>
                </a:ext>
              </a:extLst>
            </p:cNvPr>
            <p:cNvSpPr/>
            <p:nvPr/>
          </p:nvSpPr>
          <p:spPr>
            <a:xfrm>
              <a:off x="384222" y="6679031"/>
              <a:ext cx="82550" cy="825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17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顶角 40">
            <a:extLst>
              <a:ext uri="{FF2B5EF4-FFF2-40B4-BE49-F238E27FC236}">
                <a16:creationId xmlns:a16="http://schemas.microsoft.com/office/drawing/2014/main" id="{00BEDEFD-FB50-42BC-9C45-0B18A6A717C5}"/>
              </a:ext>
            </a:extLst>
          </p:cNvPr>
          <p:cNvSpPr/>
          <p:nvPr/>
        </p:nvSpPr>
        <p:spPr>
          <a:xfrm rot="5400000" flipH="1">
            <a:off x="554349" y="850902"/>
            <a:ext cx="4849811" cy="5962877"/>
          </a:xfrm>
          <a:prstGeom prst="round2SameRect">
            <a:avLst>
              <a:gd name="adj1" fmla="val 9509"/>
              <a:gd name="adj2" fmla="val 0"/>
            </a:avLst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顶角 41">
            <a:extLst>
              <a:ext uri="{FF2B5EF4-FFF2-40B4-BE49-F238E27FC236}">
                <a16:creationId xmlns:a16="http://schemas.microsoft.com/office/drawing/2014/main" id="{619C5E06-0C24-4D39-A561-838419190727}"/>
              </a:ext>
            </a:extLst>
          </p:cNvPr>
          <p:cNvSpPr/>
          <p:nvPr/>
        </p:nvSpPr>
        <p:spPr>
          <a:xfrm rot="16200000" flipH="1" flipV="1">
            <a:off x="268705" y="501298"/>
            <a:ext cx="5421100" cy="6662084"/>
          </a:xfrm>
          <a:prstGeom prst="round2SameRect">
            <a:avLst>
              <a:gd name="adj1" fmla="val 10883"/>
              <a:gd name="adj2" fmla="val 0"/>
            </a:avLst>
          </a:prstGeom>
          <a:noFill/>
          <a:ln w="22225">
            <a:solidFill>
              <a:schemeClr val="accent3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F52BD79-7AA3-4736-B0EE-9C077418EB32}"/>
              </a:ext>
            </a:extLst>
          </p:cNvPr>
          <p:cNvSpPr txBox="1"/>
          <p:nvPr/>
        </p:nvSpPr>
        <p:spPr>
          <a:xfrm>
            <a:off x="6743352" y="1917641"/>
            <a:ext cx="25122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+mj-ea"/>
                <a:ea typeface="+mj-ea"/>
                <a:cs typeface="阿里巴巴普惠体 H" panose="00020600040101010101" pitchFamily="18" charset="-122"/>
              </a:rPr>
              <a:t>02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856057B-227D-42E8-AAB6-FDE57DF13C8B}"/>
              </a:ext>
            </a:extLst>
          </p:cNvPr>
          <p:cNvSpPr txBox="1"/>
          <p:nvPr/>
        </p:nvSpPr>
        <p:spPr>
          <a:xfrm>
            <a:off x="6689721" y="3875967"/>
            <a:ext cx="5021643" cy="51533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>
                <a:solidFill>
                  <a:schemeClr val="accent3">
                    <a:alpha val="50000"/>
                  </a:schemeClr>
                </a:solidFill>
              </a:rPr>
              <a:t>MATERIALS AND METHODS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717697-D21F-4A91-A980-757A5CACDEE6}"/>
              </a:ext>
            </a:extLst>
          </p:cNvPr>
          <p:cNvGrpSpPr/>
          <p:nvPr/>
        </p:nvGrpSpPr>
        <p:grpSpPr>
          <a:xfrm>
            <a:off x="6707959" y="2866667"/>
            <a:ext cx="5482234" cy="1268153"/>
            <a:chOff x="6707959" y="2866667"/>
            <a:chExt cx="5482234" cy="1268153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FF33D34-E3F3-413C-929E-14E6383FBF6B}"/>
                </a:ext>
              </a:extLst>
            </p:cNvPr>
            <p:cNvSpPr txBox="1"/>
            <p:nvPr/>
          </p:nvSpPr>
          <p:spPr>
            <a:xfrm>
              <a:off x="6707959" y="2866667"/>
              <a:ext cx="5482234" cy="1268153"/>
            </a:xfrm>
            <a:prstGeom prst="rect">
              <a:avLst/>
            </a:prstGeom>
            <a:noFill/>
            <a:effectLst/>
          </p:spPr>
          <p:txBody>
            <a:bodyPr wrap="square" lIns="236024" tIns="118013" rIns="236024" bIns="118013" rtlCol="0">
              <a:spAutoFit/>
            </a:bodyPr>
            <a:lstStyle/>
            <a:p>
              <a:pPr>
                <a:defRPr/>
              </a:pPr>
              <a:r>
                <a:rPr lang="zh-CN" altLang="en-US" sz="6500" dirty="0">
                  <a:gradFill>
                    <a:gsLst>
                      <a:gs pos="0">
                        <a:schemeClr val="accent2"/>
                      </a:gs>
                      <a:gs pos="58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材料与方法</a:t>
              </a:r>
            </a:p>
          </p:txBody>
        </p:sp>
        <p:sp>
          <p:nvSpPr>
            <p:cNvPr id="46" name="圆: 空心 45">
              <a:extLst>
                <a:ext uri="{FF2B5EF4-FFF2-40B4-BE49-F238E27FC236}">
                  <a16:creationId xmlns:a16="http://schemas.microsoft.com/office/drawing/2014/main" id="{CFEC731E-FA52-4567-A976-559CD46317A0}"/>
                </a:ext>
              </a:extLst>
            </p:cNvPr>
            <p:cNvSpPr/>
            <p:nvPr/>
          </p:nvSpPr>
          <p:spPr>
            <a:xfrm>
              <a:off x="11144336" y="2905228"/>
              <a:ext cx="156398" cy="156398"/>
            </a:xfrm>
            <a:prstGeom prst="donut">
              <a:avLst>
                <a:gd name="adj" fmla="val 2667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C71BF9D4-BAD2-412D-A786-358EC0E33995}"/>
              </a:ext>
            </a:extLst>
          </p:cNvPr>
          <p:cNvSpPr/>
          <p:nvPr/>
        </p:nvSpPr>
        <p:spPr>
          <a:xfrm>
            <a:off x="6940490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C5D2960-5323-4151-B3E3-F2953D285C77}"/>
              </a:ext>
            </a:extLst>
          </p:cNvPr>
          <p:cNvSpPr/>
          <p:nvPr/>
        </p:nvSpPr>
        <p:spPr>
          <a:xfrm>
            <a:off x="7074789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11E1170-EB26-4BF0-8BD2-283C56E5FFF7}"/>
              </a:ext>
            </a:extLst>
          </p:cNvPr>
          <p:cNvSpPr/>
          <p:nvPr/>
        </p:nvSpPr>
        <p:spPr>
          <a:xfrm>
            <a:off x="7209088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2ACE541-F8B4-4838-B7EE-71504557B331}"/>
              </a:ext>
            </a:extLst>
          </p:cNvPr>
          <p:cNvSpPr/>
          <p:nvPr/>
        </p:nvSpPr>
        <p:spPr>
          <a:xfrm>
            <a:off x="7343388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DC58BCE-A9FD-4EE5-925C-F3DB60611D13}"/>
              </a:ext>
            </a:extLst>
          </p:cNvPr>
          <p:cNvSpPr/>
          <p:nvPr/>
        </p:nvSpPr>
        <p:spPr>
          <a:xfrm>
            <a:off x="7477687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BE9CBD27-4225-458F-9CBA-C2FC4D8A8038}"/>
              </a:ext>
            </a:extLst>
          </p:cNvPr>
          <p:cNvSpPr/>
          <p:nvPr/>
        </p:nvSpPr>
        <p:spPr>
          <a:xfrm>
            <a:off x="7611986" y="4660900"/>
            <a:ext cx="68263" cy="6826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15">
            <a:extLst>
              <a:ext uri="{FF2B5EF4-FFF2-40B4-BE49-F238E27FC236}">
                <a16:creationId xmlns:a16="http://schemas.microsoft.com/office/drawing/2014/main" id="{9A4F32F9-A6E4-403B-B294-0F31C56C4EFC}"/>
              </a:ext>
            </a:extLst>
          </p:cNvPr>
          <p:cNvSpPr txBox="1"/>
          <p:nvPr/>
        </p:nvSpPr>
        <p:spPr>
          <a:xfrm>
            <a:off x="6851075" y="613697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spc="600" dirty="0">
                <a:solidFill>
                  <a:schemeClr val="accent3">
                    <a:alpha val="30000"/>
                  </a:schemeClr>
                </a:solidFill>
                <a:effectLst/>
                <a:latin typeface="+mn-ea"/>
                <a:cs typeface="阿里巴巴普惠体 2.0 95 ExtraBold" panose="00020600040101010101" pitchFamily="18" charset="-122"/>
              </a:rPr>
              <a:t>某某学院 某某系</a:t>
            </a:r>
          </a:p>
        </p:txBody>
      </p:sp>
    </p:spTree>
    <p:extLst>
      <p:ext uri="{BB962C8B-B14F-4D97-AF65-F5344CB8AC3E}">
        <p14:creationId xmlns:p14="http://schemas.microsoft.com/office/powerpoint/2010/main" val="52161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D8F634C-F59D-4BAF-96D0-7774F4CFA82C}"/>
              </a:ext>
            </a:extLst>
          </p:cNvPr>
          <p:cNvSpPr/>
          <p:nvPr/>
        </p:nvSpPr>
        <p:spPr>
          <a:xfrm>
            <a:off x="-1058390" y="-595154"/>
            <a:ext cx="5428034" cy="6903879"/>
          </a:xfrm>
          <a:prstGeom prst="roundRect">
            <a:avLst>
              <a:gd name="adj" fmla="val 6840"/>
            </a:avLst>
          </a:prstGeom>
          <a:solidFill>
            <a:srgbClr val="004182"/>
          </a:soli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3C0B1B8-34E5-45F4-AE7F-E5B53D2442F2}"/>
              </a:ext>
            </a:extLst>
          </p:cNvPr>
          <p:cNvSpPr/>
          <p:nvPr/>
        </p:nvSpPr>
        <p:spPr>
          <a:xfrm>
            <a:off x="2767490" y="2300553"/>
            <a:ext cx="2979111" cy="297911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812800" ty="-63500" sx="100000" sy="100000" flip="none" algn="ctr"/>
          </a:blipFill>
          <a:ln w="250825">
            <a:solidFill>
              <a:schemeClr val="bg1"/>
            </a:solidFill>
          </a:ln>
          <a:effectLst>
            <a:outerShdw blurRad="825500" dist="381000" dir="2700000" algn="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弧形 74">
            <a:extLst>
              <a:ext uri="{FF2B5EF4-FFF2-40B4-BE49-F238E27FC236}">
                <a16:creationId xmlns:a16="http://schemas.microsoft.com/office/drawing/2014/main" id="{92FAD3E0-E532-4292-B114-772FD1E83B66}"/>
              </a:ext>
            </a:extLst>
          </p:cNvPr>
          <p:cNvSpPr/>
          <p:nvPr/>
        </p:nvSpPr>
        <p:spPr>
          <a:xfrm>
            <a:off x="2831919" y="2364982"/>
            <a:ext cx="2850255" cy="2850255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弧形 75">
            <a:extLst>
              <a:ext uri="{FF2B5EF4-FFF2-40B4-BE49-F238E27FC236}">
                <a16:creationId xmlns:a16="http://schemas.microsoft.com/office/drawing/2014/main" id="{AC923C23-8457-4B45-9B10-519A5DD5841B}"/>
              </a:ext>
            </a:extLst>
          </p:cNvPr>
          <p:cNvSpPr/>
          <p:nvPr/>
        </p:nvSpPr>
        <p:spPr>
          <a:xfrm flipH="1" flipV="1">
            <a:off x="2831919" y="2364982"/>
            <a:ext cx="2850255" cy="2850255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91939FA6-1785-49ED-8B7D-6DE754DCCC4A}"/>
              </a:ext>
            </a:extLst>
          </p:cNvPr>
          <p:cNvSpPr/>
          <p:nvPr/>
        </p:nvSpPr>
        <p:spPr>
          <a:xfrm>
            <a:off x="2401237" y="1934300"/>
            <a:ext cx="3711618" cy="3711618"/>
          </a:xfrm>
          <a:prstGeom prst="ellipse">
            <a:avLst/>
          </a:prstGeom>
          <a:noFill/>
          <a:ln w="222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D1E9A6E-AAF1-4691-996F-E0899C19083D}"/>
              </a:ext>
            </a:extLst>
          </p:cNvPr>
          <p:cNvSpPr/>
          <p:nvPr/>
        </p:nvSpPr>
        <p:spPr>
          <a:xfrm>
            <a:off x="5076594" y="5344093"/>
            <a:ext cx="138538" cy="13853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295F4189-A602-4939-B8EA-FB020867A487}"/>
              </a:ext>
            </a:extLst>
          </p:cNvPr>
          <p:cNvSpPr/>
          <p:nvPr/>
        </p:nvSpPr>
        <p:spPr>
          <a:xfrm>
            <a:off x="3110904" y="2208266"/>
            <a:ext cx="153487" cy="1534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5D5BAE68-AC40-4BB5-A996-CE44469D6705}"/>
              </a:ext>
            </a:extLst>
          </p:cNvPr>
          <p:cNvSpPr/>
          <p:nvPr/>
        </p:nvSpPr>
        <p:spPr>
          <a:xfrm>
            <a:off x="1922075" y="1455138"/>
            <a:ext cx="4669943" cy="4669943"/>
          </a:xfrm>
          <a:prstGeom prst="ellipse">
            <a:avLst/>
          </a:prstGeom>
          <a:noFill/>
          <a:ln w="22225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C7FAAF90-1928-4E8A-A610-7B45CDD1FDBD}"/>
              </a:ext>
            </a:extLst>
          </p:cNvPr>
          <p:cNvSpPr/>
          <p:nvPr/>
        </p:nvSpPr>
        <p:spPr>
          <a:xfrm>
            <a:off x="6264781" y="2929404"/>
            <a:ext cx="474916" cy="4749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46000">
                <a:srgbClr val="004182"/>
              </a:gs>
            </a:gsLst>
            <a:lin ang="27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+mj-ea"/>
                <a:ea typeface="+mj-ea"/>
              </a:rPr>
              <a:t>2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D621425-1F05-4DC1-9898-59C9A2798F0C}"/>
              </a:ext>
            </a:extLst>
          </p:cNvPr>
          <p:cNvSpPr txBox="1"/>
          <p:nvPr/>
        </p:nvSpPr>
        <p:spPr>
          <a:xfrm>
            <a:off x="6800606" y="2760308"/>
            <a:ext cx="852159" cy="8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资料分析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B5A88C4-A061-4444-B980-699C34CFF990}"/>
              </a:ext>
            </a:extLst>
          </p:cNvPr>
          <p:cNvSpPr txBox="1"/>
          <p:nvPr/>
        </p:nvSpPr>
        <p:spPr>
          <a:xfrm>
            <a:off x="7820276" y="2812310"/>
            <a:ext cx="3508547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海里的水总是依照有规律的明确形式流动，循环不息，称为洋流。其中比较有名的是墨西哥湾流，最狭窄处也宽达</a:t>
            </a:r>
            <a:r>
              <a:rPr lang="en-US" altLang="zh-CN" sz="105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50</a:t>
            </a:r>
            <a:r>
              <a:rPr lang="zh-CN" altLang="en-US" sz="105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里，流动时速可达</a:t>
            </a:r>
            <a:r>
              <a:rPr lang="en-US" altLang="zh-CN" sz="105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4</a:t>
            </a:r>
            <a:r>
              <a:rPr lang="zh-CN" altLang="en-US" sz="1050" dirty="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公里每小时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B77C510-1E95-4483-8C24-2114685A020B}"/>
              </a:ext>
            </a:extLst>
          </p:cNvPr>
          <p:cNvCxnSpPr>
            <a:cxnSpLocks/>
          </p:cNvCxnSpPr>
          <p:nvPr/>
        </p:nvCxnSpPr>
        <p:spPr>
          <a:xfrm>
            <a:off x="7706204" y="2825713"/>
            <a:ext cx="0" cy="68229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D617522-0F4D-4137-9F65-1CD5CCFC1A15}"/>
              </a:ext>
            </a:extLst>
          </p:cNvPr>
          <p:cNvSpPr/>
          <p:nvPr/>
        </p:nvSpPr>
        <p:spPr>
          <a:xfrm>
            <a:off x="6264781" y="4227901"/>
            <a:ext cx="474916" cy="47491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46000">
                <a:srgbClr val="004182"/>
              </a:gs>
            </a:gsLst>
            <a:lin ang="2700000" scaled="1"/>
            <a:tileRect/>
          </a:gradFill>
          <a:ln>
            <a:noFill/>
          </a:ln>
          <a:effectLst>
            <a:outerShdw blurRad="1270000" dist="50800" dir="5400000" algn="ctr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+mj-ea"/>
                <a:ea typeface="+mj-ea"/>
              </a:rPr>
              <a:t>3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E4D8DD7-8E48-42FC-99FE-50F105E5E130}"/>
              </a:ext>
            </a:extLst>
          </p:cNvPr>
          <p:cNvSpPr txBox="1"/>
          <p:nvPr/>
        </p:nvSpPr>
        <p:spPr>
          <a:xfrm>
            <a:off x="6800606" y="4058805"/>
            <a:ext cx="852159" cy="81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实验论证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90DCF4A-55E8-47B8-AE37-DA66CC4153BA}"/>
              </a:ext>
            </a:extLst>
          </p:cNvPr>
          <p:cNvSpPr txBox="1"/>
          <p:nvPr/>
        </p:nvSpPr>
        <p:spPr>
          <a:xfrm>
            <a:off x="7820276" y="4110807"/>
            <a:ext cx="3508547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海水水体以及海洋中的各种组成物质，构成了对人类生存和发展有着重要意义的海洋环境。海水运动是海洋环境的核心内容</a:t>
            </a:r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B4FFC5E-095D-4D71-B4D3-1200DB3893A6}"/>
              </a:ext>
            </a:extLst>
          </p:cNvPr>
          <p:cNvCxnSpPr>
            <a:cxnSpLocks/>
          </p:cNvCxnSpPr>
          <p:nvPr/>
        </p:nvCxnSpPr>
        <p:spPr>
          <a:xfrm>
            <a:off x="7706204" y="4124210"/>
            <a:ext cx="0" cy="68229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C94D3A-8DEF-4ACF-BEDB-AAF6D7088B30}"/>
              </a:ext>
            </a:extLst>
          </p:cNvPr>
          <p:cNvGrpSpPr/>
          <p:nvPr/>
        </p:nvGrpSpPr>
        <p:grpSpPr>
          <a:xfrm>
            <a:off x="5352959" y="5305300"/>
            <a:ext cx="5118191" cy="813108"/>
            <a:chOff x="5352959" y="5305300"/>
            <a:chExt cx="5118191" cy="813108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670F40C-1798-4ED1-834C-F2D3AB7261CC}"/>
                </a:ext>
              </a:extLst>
            </p:cNvPr>
            <p:cNvSpPr txBox="1"/>
            <p:nvPr/>
          </p:nvSpPr>
          <p:spPr>
            <a:xfrm>
              <a:off x="5888784" y="5305300"/>
              <a:ext cx="852159" cy="813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得出结论</a:t>
              </a:r>
              <a:endParaRPr lang="zh-CN" altLang="en-US" sz="2000" dirty="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8D5A3CE-168D-4610-A447-DB37F37B04AF}"/>
                </a:ext>
              </a:extLst>
            </p:cNvPr>
            <p:cNvSpPr/>
            <p:nvPr/>
          </p:nvSpPr>
          <p:spPr>
            <a:xfrm>
              <a:off x="5352959" y="5474396"/>
              <a:ext cx="474916" cy="4749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46000">
                  <a:srgbClr val="00418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0" dist="50800" dir="5400000" algn="ctr" rotWithShape="0">
                <a:schemeClr val="accent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4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736866F-250A-4E92-85B2-0977BB0D5644}"/>
                </a:ext>
              </a:extLst>
            </p:cNvPr>
            <p:cNvSpPr txBox="1"/>
            <p:nvPr/>
          </p:nvSpPr>
          <p:spPr>
            <a:xfrm>
              <a:off x="6908454" y="5357302"/>
              <a:ext cx="3562696" cy="70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accent3">
                      <a:alpha val="50000"/>
                    </a:schemeClr>
                  </a:solidFill>
                  <a:latin typeface="+mn-ea"/>
                  <a:cs typeface="OPPOSans M" panose="00020600040101010101" pitchFamily="18" charset="-122"/>
                </a:rPr>
                <a:t>原始的海洋，海水不是咸的，而是带酸性、又是缺氧的。水分不断蒸发，反复地形成云致雨，重新落回地面，把陆地和海底岩石中的盐分溶解，不断地汇集于海水中。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9D86C85-8111-43C4-BC6C-BB1228CF1B93}"/>
                </a:ext>
              </a:extLst>
            </p:cNvPr>
            <p:cNvCxnSpPr>
              <a:cxnSpLocks/>
            </p:cNvCxnSpPr>
            <p:nvPr/>
          </p:nvCxnSpPr>
          <p:spPr>
            <a:xfrm>
              <a:off x="6794382" y="5370705"/>
              <a:ext cx="0" cy="68229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71E242-C6DC-4CD6-BC18-F0EAE6833AAA}"/>
              </a:ext>
            </a:extLst>
          </p:cNvPr>
          <p:cNvGrpSpPr/>
          <p:nvPr/>
        </p:nvGrpSpPr>
        <p:grpSpPr>
          <a:xfrm>
            <a:off x="5352959" y="1461811"/>
            <a:ext cx="5064042" cy="813108"/>
            <a:chOff x="5352959" y="1461811"/>
            <a:chExt cx="5064042" cy="813108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A1B09062-A775-4BE4-9ED3-454BFC24B7F9}"/>
                </a:ext>
              </a:extLst>
            </p:cNvPr>
            <p:cNvSpPr/>
            <p:nvPr/>
          </p:nvSpPr>
          <p:spPr>
            <a:xfrm>
              <a:off x="5352959" y="1630907"/>
              <a:ext cx="474916" cy="47491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46000">
                  <a:srgbClr val="00418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270000" dist="50800" dir="5400000" algn="ctr" rotWithShape="0">
                <a:schemeClr val="accent2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1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519544D-5D9C-4D7E-92E9-666A86B94845}"/>
                </a:ext>
              </a:extLst>
            </p:cNvPr>
            <p:cNvSpPr txBox="1"/>
            <p:nvPr/>
          </p:nvSpPr>
          <p:spPr>
            <a:xfrm>
              <a:off x="5888784" y="1461811"/>
              <a:ext cx="852159" cy="813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查阅</a:t>
              </a:r>
              <a:endParaRPr lang="en-US" altLang="zh-CN" sz="2000" dirty="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资料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753E9A9-B6F3-4E26-A602-1C8446153F7B}"/>
                </a:ext>
              </a:extLst>
            </p:cNvPr>
            <p:cNvSpPr txBox="1"/>
            <p:nvPr/>
          </p:nvSpPr>
          <p:spPr>
            <a:xfrm>
              <a:off x="6908454" y="1513813"/>
              <a:ext cx="3508547" cy="709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accent3">
                      <a:alpha val="50000"/>
                    </a:schemeClr>
                  </a:solidFill>
                  <a:latin typeface="+mn-ea"/>
                  <a:cs typeface="OPPOSans M" panose="00020600040101010101" pitchFamily="18" charset="-122"/>
                </a:rPr>
                <a:t>原始的海洋，海水不是咸的，而是带酸性、又是缺氧的。水分不断蒸发，反复地形成云致雨，重新落回地面，把陆地和海底岩石中的盐分溶解，不断地汇集于海水中。</a:t>
              </a: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E353DD6-F90C-46CF-9A6C-B5144B99F8D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382" y="1527216"/>
              <a:ext cx="0" cy="68229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8A2EC3-7E3C-4A15-B1A9-219786064AE9}"/>
              </a:ext>
            </a:extLst>
          </p:cNvPr>
          <p:cNvGrpSpPr/>
          <p:nvPr/>
        </p:nvGrpSpPr>
        <p:grpSpPr>
          <a:xfrm>
            <a:off x="-135834" y="-671766"/>
            <a:ext cx="3643946" cy="3154710"/>
            <a:chOff x="-135834" y="-671766"/>
            <a:chExt cx="3643946" cy="315471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44EEAE9-7ADF-4F91-8EDF-B3C9D632BAFA}"/>
                </a:ext>
              </a:extLst>
            </p:cNvPr>
            <p:cNvSpPr txBox="1"/>
            <p:nvPr/>
          </p:nvSpPr>
          <p:spPr>
            <a:xfrm>
              <a:off x="-135834" y="-671766"/>
              <a:ext cx="3643946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bg1">
                            <a:alpha val="58000"/>
                          </a:schemeClr>
                        </a:gs>
                        <a:gs pos="73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02</a:t>
              </a:r>
              <a:endParaRPr lang="zh-CN" altLang="en-US" sz="19900" dirty="0">
                <a:ln>
                  <a:gradFill>
                    <a:gsLst>
                      <a:gs pos="0">
                        <a:schemeClr val="bg1">
                          <a:alpha val="58000"/>
                        </a:schemeClr>
                      </a:gs>
                      <a:gs pos="73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2717773-6492-47D3-8D7C-C963E531BE2F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>
                  <a:solidFill>
                    <a:schemeClr val="bg1"/>
                  </a:soli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材料与方法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203517C-6EE1-48A5-927F-5E1C03F4E0EA}"/>
                </a:ext>
              </a:extLst>
            </p:cNvPr>
            <p:cNvSpPr txBox="1"/>
            <p:nvPr/>
          </p:nvSpPr>
          <p:spPr>
            <a:xfrm flipH="1">
              <a:off x="563316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bg1"/>
                  </a:solidFill>
                </a:rPr>
                <a:t>MATERIALS AND METHODS</a:t>
              </a:r>
            </a:p>
          </p:txBody>
        </p:sp>
        <p:sp>
          <p:nvSpPr>
            <p:cNvPr id="58" name="圆: 空心 57">
              <a:extLst>
                <a:ext uri="{FF2B5EF4-FFF2-40B4-BE49-F238E27FC236}">
                  <a16:creationId xmlns:a16="http://schemas.microsoft.com/office/drawing/2014/main" id="{9622EE52-FC72-426B-A755-7B9E7EC48240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25460A8-2784-4B8C-9F75-9C81CCCA3AD7}"/>
              </a:ext>
            </a:extLst>
          </p:cNvPr>
          <p:cNvCxnSpPr>
            <a:cxnSpLocks/>
          </p:cNvCxnSpPr>
          <p:nvPr/>
        </p:nvCxnSpPr>
        <p:spPr>
          <a:xfrm>
            <a:off x="696960" y="6720306"/>
            <a:ext cx="11495040" cy="0"/>
          </a:xfrm>
          <a:prstGeom prst="line">
            <a:avLst/>
          </a:prstGeom>
          <a:ln w="53975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EC0B9D6C-6407-43E7-B8C0-164E4A7EAF0F}"/>
              </a:ext>
            </a:extLst>
          </p:cNvPr>
          <p:cNvSpPr/>
          <p:nvPr/>
        </p:nvSpPr>
        <p:spPr>
          <a:xfrm>
            <a:off x="549418" y="6679031"/>
            <a:ext cx="82550" cy="8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F5E4D95C-A790-4F23-8CAF-F44C3D26CC0D}"/>
              </a:ext>
            </a:extLst>
          </p:cNvPr>
          <p:cNvSpPr/>
          <p:nvPr/>
        </p:nvSpPr>
        <p:spPr>
          <a:xfrm>
            <a:off x="219025" y="6679031"/>
            <a:ext cx="82550" cy="8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14D8132-911A-47DC-9438-FB1A3A817DD7}"/>
              </a:ext>
            </a:extLst>
          </p:cNvPr>
          <p:cNvSpPr/>
          <p:nvPr/>
        </p:nvSpPr>
        <p:spPr>
          <a:xfrm>
            <a:off x="384222" y="6679031"/>
            <a:ext cx="82550" cy="82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2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6ACDBDC5-AA3F-4CB7-9688-DD4D856B6D27}"/>
              </a:ext>
            </a:extLst>
          </p:cNvPr>
          <p:cNvSpPr/>
          <p:nvPr/>
        </p:nvSpPr>
        <p:spPr>
          <a:xfrm>
            <a:off x="0" y="1658598"/>
            <a:ext cx="12192000" cy="4158414"/>
          </a:xfrm>
          <a:prstGeom prst="rect">
            <a:avLst/>
          </a:prstGeom>
          <a:solidFill>
            <a:srgbClr val="004182"/>
          </a:soli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B4FAF11-76CC-457E-AEF6-80FD3BF0969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9283" y="5219381"/>
            <a:ext cx="3270636" cy="1089343"/>
          </a:xfrm>
          <a:prstGeom prst="roundRect">
            <a:avLst>
              <a:gd name="adj" fmla="val 12254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7E03CF-88BF-4AB5-B0E2-0F19F5791CDE}"/>
              </a:ext>
            </a:extLst>
          </p:cNvPr>
          <p:cNvSpPr/>
          <p:nvPr/>
        </p:nvSpPr>
        <p:spPr>
          <a:xfrm>
            <a:off x="1144588" y="5526594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40000">
                <a:srgbClr val="004182"/>
              </a:gs>
            </a:gsLst>
            <a:lin ang="2700000" scaled="0"/>
          </a:gradFill>
          <a:ln>
            <a:noFill/>
          </a:ln>
          <a:effectLst>
            <a:outerShdw blurRad="165100" dist="127000" dir="27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latin typeface="+mj-ea"/>
                <a:ea typeface="+mj-ea"/>
              </a:rPr>
              <a:t>01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AC533F-A658-4F79-8436-BB6CB0BE1DA2}"/>
              </a:ext>
            </a:extLst>
          </p:cNvPr>
          <p:cNvSpPr txBox="1"/>
          <p:nvPr/>
        </p:nvSpPr>
        <p:spPr>
          <a:xfrm>
            <a:off x="1680563" y="5490490"/>
            <a:ext cx="14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843DE1-B8E6-4DFE-A227-8C6D758F1CCF}"/>
              </a:ext>
            </a:extLst>
          </p:cNvPr>
          <p:cNvSpPr txBox="1"/>
          <p:nvPr/>
        </p:nvSpPr>
        <p:spPr>
          <a:xfrm>
            <a:off x="1680564" y="5758050"/>
            <a:ext cx="2335812" cy="27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海，在洋的边缘，是大洋的附属部分。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F36B568-26CC-43CF-9F38-852A726E13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60683" y="5219381"/>
            <a:ext cx="3270636" cy="1089343"/>
          </a:xfrm>
          <a:prstGeom prst="roundRect">
            <a:avLst>
              <a:gd name="adj" fmla="val 12254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E07FF12-B921-449B-9CD4-D45CEAC142F3}"/>
              </a:ext>
            </a:extLst>
          </p:cNvPr>
          <p:cNvSpPr/>
          <p:nvPr/>
        </p:nvSpPr>
        <p:spPr>
          <a:xfrm>
            <a:off x="4725988" y="5526594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40000">
                <a:srgbClr val="004182"/>
              </a:gs>
            </a:gsLst>
            <a:lin ang="2700000" scaled="0"/>
          </a:gradFill>
          <a:ln>
            <a:noFill/>
          </a:ln>
          <a:effectLst>
            <a:outerShdw blurRad="165100" dist="127000" dir="27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>
                <a:latin typeface="+mj-ea"/>
                <a:ea typeface="+mj-ea"/>
              </a:rPr>
              <a:t>02</a:t>
            </a:r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AFA6D2F-E66F-4D8C-A81C-6420817C46B4}"/>
              </a:ext>
            </a:extLst>
          </p:cNvPr>
          <p:cNvSpPr txBox="1"/>
          <p:nvPr/>
        </p:nvSpPr>
        <p:spPr>
          <a:xfrm>
            <a:off x="5261963" y="5490490"/>
            <a:ext cx="14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E03633B-A6E0-4A7A-817F-1359E1521459}"/>
              </a:ext>
            </a:extLst>
          </p:cNvPr>
          <p:cNvSpPr txBox="1"/>
          <p:nvPr/>
        </p:nvSpPr>
        <p:spPr>
          <a:xfrm>
            <a:off x="5261964" y="5758050"/>
            <a:ext cx="2335812" cy="27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海，在洋的边缘，是大洋的附属部分。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CBB371D-503D-4A76-BDE1-6D7D79B97E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042082" y="5219381"/>
            <a:ext cx="3270636" cy="1089343"/>
          </a:xfrm>
          <a:prstGeom prst="roundRect">
            <a:avLst>
              <a:gd name="adj" fmla="val 12254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26E30F1C-BD9C-4F7A-B8D1-8F699164FB81}"/>
              </a:ext>
            </a:extLst>
          </p:cNvPr>
          <p:cNvSpPr/>
          <p:nvPr/>
        </p:nvSpPr>
        <p:spPr>
          <a:xfrm>
            <a:off x="8307387" y="5526594"/>
            <a:ext cx="474916" cy="474916"/>
          </a:xfrm>
          <a:prstGeom prst="roundRect">
            <a:avLst>
              <a:gd name="adj" fmla="val 14327"/>
            </a:avLst>
          </a:prstGeom>
          <a:gradFill>
            <a:gsLst>
              <a:gs pos="0">
                <a:schemeClr val="accent2"/>
              </a:gs>
              <a:gs pos="40000">
                <a:srgbClr val="004182"/>
              </a:gs>
            </a:gsLst>
            <a:lin ang="2700000" scaled="0"/>
          </a:gradFill>
          <a:ln>
            <a:noFill/>
          </a:ln>
          <a:effectLst>
            <a:outerShdw blurRad="165100" dist="127000" dir="2700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>
                <a:latin typeface="+mj-ea"/>
                <a:ea typeface="+mj-ea"/>
              </a:rPr>
              <a:t>03</a:t>
            </a:r>
            <a:endParaRPr lang="zh-CN" altLang="en-US" sz="1400">
              <a:latin typeface="+mj-ea"/>
              <a:ea typeface="+mj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F282B42-F76B-47DB-A65C-CA0B5DEEE64F}"/>
              </a:ext>
            </a:extLst>
          </p:cNvPr>
          <p:cNvSpPr txBox="1"/>
          <p:nvPr/>
        </p:nvSpPr>
        <p:spPr>
          <a:xfrm>
            <a:off x="8843362" y="5490490"/>
            <a:ext cx="145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实验流程梳理</a:t>
            </a:r>
            <a:endParaRPr lang="zh-CN" altLang="en-US" sz="1600" dirty="0">
              <a:solidFill>
                <a:schemeClr val="accent3"/>
              </a:solidFill>
              <a:latin typeface="+mj-ea"/>
              <a:ea typeface="+mj-ea"/>
              <a:cs typeface="OPPOSans M" panose="00020600040101010101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D2290F-C599-46CB-A4DA-5F50AFF17AC9}"/>
              </a:ext>
            </a:extLst>
          </p:cNvPr>
          <p:cNvSpPr txBox="1"/>
          <p:nvPr/>
        </p:nvSpPr>
        <p:spPr>
          <a:xfrm>
            <a:off x="8843363" y="5758050"/>
            <a:ext cx="2335812" cy="27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>
                <a:solidFill>
                  <a:schemeClr val="accent3">
                    <a:alpha val="50000"/>
                  </a:schemeClr>
                </a:solidFill>
                <a:latin typeface="+mn-ea"/>
                <a:cs typeface="OPPOSans M" panose="00020600040101010101" pitchFamily="18" charset="-122"/>
              </a:rPr>
              <a:t>海，在洋的边缘，是大洋的附属部分。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D4F8E52-96FE-4260-B6C0-C18E964630F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815" y="2094161"/>
            <a:ext cx="10433435" cy="2855886"/>
          </a:xfrm>
          <a:prstGeom prst="roundRect">
            <a:avLst>
              <a:gd name="adj" fmla="val 5827"/>
            </a:avLst>
          </a:prstGeom>
          <a:solidFill>
            <a:schemeClr val="lt1"/>
          </a:solidFill>
          <a:ln>
            <a:noFill/>
          </a:ln>
          <a:effectLst>
            <a:outerShdw blurRad="1371600" dist="54864" dir="5400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4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2907588-8367-4AAE-A7AF-A913C0416957}"/>
              </a:ext>
            </a:extLst>
          </p:cNvPr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1FD00578-6AEC-49F9-BB27-DF0241C4BECC}"/>
              </a:ext>
            </a:extLst>
          </p:cNvPr>
          <p:cNvGrpSpPr/>
          <p:nvPr/>
        </p:nvGrpSpPr>
        <p:grpSpPr>
          <a:xfrm>
            <a:off x="-135834" y="-671766"/>
            <a:ext cx="3544560" cy="3154710"/>
            <a:chOff x="-135834" y="-671766"/>
            <a:chExt cx="3544560" cy="3154710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17AB710C-CE67-4D29-A7D5-93060D88D9A7}"/>
                </a:ext>
              </a:extLst>
            </p:cNvPr>
            <p:cNvSpPr txBox="1"/>
            <p:nvPr/>
          </p:nvSpPr>
          <p:spPr>
            <a:xfrm>
              <a:off x="-135834" y="-671766"/>
              <a:ext cx="35445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ea"/>
                  <a:ea typeface="+mj-ea"/>
                </a:rPr>
                <a:t>02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FD80084B-8AF4-4165-AAC2-22E19E9A578F}"/>
                </a:ext>
              </a:extLst>
            </p:cNvPr>
            <p:cNvSpPr txBox="1"/>
            <p:nvPr/>
          </p:nvSpPr>
          <p:spPr>
            <a:xfrm flipH="1">
              <a:off x="563888" y="470026"/>
              <a:ext cx="2261861" cy="568914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48000">
                        <a:srgbClr val="004182"/>
                      </a:gs>
                    </a:gsLst>
                    <a:lin ang="2700000" scaled="0"/>
                  </a:gradFill>
                  <a:latin typeface="江城斜黑体 900W" panose="020B0A00000000000000" pitchFamily="34" charset="-122"/>
                  <a:ea typeface="江城斜黑体 900W" panose="020B0A00000000000000" pitchFamily="34" charset="-122"/>
                  <a:cs typeface="阿里巴巴普惠体 H" panose="00020600040101010101" pitchFamily="18" charset="-122"/>
                </a:rPr>
                <a:t>材料与方法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B991EFD-ADCE-4867-A88C-C9A879062D80}"/>
                </a:ext>
              </a:extLst>
            </p:cNvPr>
            <p:cNvSpPr txBox="1"/>
            <p:nvPr/>
          </p:nvSpPr>
          <p:spPr>
            <a:xfrm flipH="1">
              <a:off x="559842" y="954914"/>
              <a:ext cx="2336516" cy="245749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r>
                <a:rPr lang="en-US" altLang="zh-CN" sz="900">
                  <a:solidFill>
                    <a:schemeClr val="accent3"/>
                  </a:solidFill>
                </a:rPr>
                <a:t>MATERIALS AND METHODS</a:t>
              </a:r>
            </a:p>
          </p:txBody>
        </p:sp>
        <p:sp>
          <p:nvSpPr>
            <p:cNvPr id="106" name="圆: 空心 105">
              <a:extLst>
                <a:ext uri="{FF2B5EF4-FFF2-40B4-BE49-F238E27FC236}">
                  <a16:creationId xmlns:a16="http://schemas.microsoft.com/office/drawing/2014/main" id="{7888B40F-2247-49FD-95DD-B8798B3B6D1B}"/>
                </a:ext>
              </a:extLst>
            </p:cNvPr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55AD4BE-79CD-40DF-A7FF-2382B63BF6E8}"/>
              </a:ext>
            </a:extLst>
          </p:cNvPr>
          <p:cNvGrpSpPr/>
          <p:nvPr/>
        </p:nvGrpSpPr>
        <p:grpSpPr>
          <a:xfrm>
            <a:off x="1313456" y="3275039"/>
            <a:ext cx="1729486" cy="494131"/>
            <a:chOff x="1251542" y="3329634"/>
            <a:chExt cx="1729486" cy="494131"/>
          </a:xfrm>
        </p:grpSpPr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C475967F-B9B3-43DF-A8BA-9B24BCA40095}"/>
                </a:ext>
              </a:extLst>
            </p:cNvPr>
            <p:cNvSpPr/>
            <p:nvPr/>
          </p:nvSpPr>
          <p:spPr>
            <a:xfrm>
              <a:off x="1251542" y="3329634"/>
              <a:ext cx="1729486" cy="494131"/>
            </a:xfrm>
            <a:prstGeom prst="roundRect">
              <a:avLst>
                <a:gd name="adj" fmla="val 11580"/>
              </a:avLst>
            </a:prstGeom>
            <a:solidFill>
              <a:srgbClr val="004182"/>
            </a:solidFill>
            <a:ln>
              <a:noFill/>
            </a:ln>
            <a:effectLst>
              <a:outerShdw blurRad="254000" dist="127000" dir="27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FCD80F9-2A74-405F-B94B-FF16ADFF2F55}"/>
                </a:ext>
              </a:extLst>
            </p:cNvPr>
            <p:cNvSpPr txBox="1"/>
            <p:nvPr/>
          </p:nvSpPr>
          <p:spPr>
            <a:xfrm>
              <a:off x="1386001" y="3407422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实验对象</a:t>
              </a:r>
            </a:p>
          </p:txBody>
        </p: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0A20AE8E-ECC4-40FD-B242-55B679390F90}"/>
              </a:ext>
            </a:extLst>
          </p:cNvPr>
          <p:cNvGrpSpPr/>
          <p:nvPr/>
        </p:nvGrpSpPr>
        <p:grpSpPr>
          <a:xfrm>
            <a:off x="9149058" y="3275039"/>
            <a:ext cx="1729486" cy="494131"/>
            <a:chOff x="9210972" y="3329634"/>
            <a:chExt cx="1729486" cy="494131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A38FA244-34F4-4E21-B026-D3D10FE6B686}"/>
                </a:ext>
              </a:extLst>
            </p:cNvPr>
            <p:cNvSpPr/>
            <p:nvPr/>
          </p:nvSpPr>
          <p:spPr>
            <a:xfrm>
              <a:off x="9210972" y="3329634"/>
              <a:ext cx="1729486" cy="494131"/>
            </a:xfrm>
            <a:prstGeom prst="roundRect">
              <a:avLst>
                <a:gd name="adj" fmla="val 11580"/>
              </a:avLst>
            </a:prstGeom>
            <a:solidFill>
              <a:srgbClr val="004182"/>
            </a:solidFill>
            <a:ln>
              <a:noFill/>
            </a:ln>
            <a:effectLst>
              <a:outerShdw blurRad="165100" dist="127000" dir="27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E348AA2-8769-4A07-8A28-A9989C36293A}"/>
                </a:ext>
              </a:extLst>
            </p:cNvPr>
            <p:cNvSpPr txBox="1"/>
            <p:nvPr/>
          </p:nvSpPr>
          <p:spPr>
            <a:xfrm>
              <a:off x="9345431" y="3407422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得出目标关系</a:t>
              </a: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4E3579C-8C18-47AF-AB9D-108CC2A1AEC0}"/>
              </a:ext>
            </a:extLst>
          </p:cNvPr>
          <p:cNvGrpSpPr/>
          <p:nvPr/>
        </p:nvGrpSpPr>
        <p:grpSpPr>
          <a:xfrm>
            <a:off x="4116497" y="2444763"/>
            <a:ext cx="1729486" cy="494131"/>
            <a:chOff x="4054583" y="2509497"/>
            <a:chExt cx="1729486" cy="494131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FA7B45AA-4AA9-4600-A8DD-D240D615AD69}"/>
                </a:ext>
              </a:extLst>
            </p:cNvPr>
            <p:cNvSpPr/>
            <p:nvPr/>
          </p:nvSpPr>
          <p:spPr>
            <a:xfrm>
              <a:off x="4054583" y="2509497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01F199D-F94C-4D88-9315-8E94593149CA}"/>
                </a:ext>
              </a:extLst>
            </p:cNvPr>
            <p:cNvSpPr txBox="1"/>
            <p:nvPr/>
          </p:nvSpPr>
          <p:spPr>
            <a:xfrm>
              <a:off x="4189042" y="2587285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实验材料</a:t>
              </a:r>
              <a:r>
                <a:rPr lang="en-US" altLang="zh-CN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A</a:t>
              </a:r>
              <a:endPara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C1ED2A7A-86EC-4ECE-84B7-D7873B7F1AF3}"/>
              </a:ext>
            </a:extLst>
          </p:cNvPr>
          <p:cNvGrpSpPr/>
          <p:nvPr/>
        </p:nvGrpSpPr>
        <p:grpSpPr>
          <a:xfrm>
            <a:off x="4116497" y="4105315"/>
            <a:ext cx="1729486" cy="494131"/>
            <a:chOff x="4054583" y="4163699"/>
            <a:chExt cx="1729486" cy="494131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74B4518C-BB37-44C9-AE83-CA78A770564B}"/>
                </a:ext>
              </a:extLst>
            </p:cNvPr>
            <p:cNvSpPr/>
            <p:nvPr/>
          </p:nvSpPr>
          <p:spPr>
            <a:xfrm>
              <a:off x="4054583" y="4163699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5D71468-15CF-4DD9-BC04-24BA72E2EB22}"/>
                </a:ext>
              </a:extLst>
            </p:cNvPr>
            <p:cNvSpPr txBox="1"/>
            <p:nvPr/>
          </p:nvSpPr>
          <p:spPr>
            <a:xfrm>
              <a:off x="4189042" y="4241487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实验材料</a:t>
              </a:r>
              <a:r>
                <a:rPr lang="en-US" altLang="zh-CN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B</a:t>
              </a:r>
              <a:endPara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5005176-2AFE-4118-91E5-3813B390AD9C}"/>
              </a:ext>
            </a:extLst>
          </p:cNvPr>
          <p:cNvGrpSpPr/>
          <p:nvPr/>
        </p:nvGrpSpPr>
        <p:grpSpPr>
          <a:xfrm>
            <a:off x="6469845" y="2444763"/>
            <a:ext cx="1729486" cy="494131"/>
            <a:chOff x="6407931" y="2509497"/>
            <a:chExt cx="1729486" cy="494131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64580CD3-F959-4661-A27E-7D2EEC8022CE}"/>
                </a:ext>
              </a:extLst>
            </p:cNvPr>
            <p:cNvSpPr/>
            <p:nvPr/>
          </p:nvSpPr>
          <p:spPr>
            <a:xfrm>
              <a:off x="6407931" y="2509497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0501FED-D5ED-49A2-836A-B6DB36E1ACBE}"/>
                </a:ext>
              </a:extLst>
            </p:cNvPr>
            <p:cNvSpPr txBox="1"/>
            <p:nvPr/>
          </p:nvSpPr>
          <p:spPr>
            <a:xfrm>
              <a:off x="6542390" y="2587285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目标调整优化</a:t>
              </a: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E1981E3-0238-46A7-A0CB-EAAACF1FC519}"/>
              </a:ext>
            </a:extLst>
          </p:cNvPr>
          <p:cNvGrpSpPr/>
          <p:nvPr/>
        </p:nvGrpSpPr>
        <p:grpSpPr>
          <a:xfrm>
            <a:off x="5919470" y="2663235"/>
            <a:ext cx="472390" cy="57186"/>
            <a:chOff x="5857556" y="2663235"/>
            <a:chExt cx="472390" cy="57186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DF5FE6B-DDB9-459A-B1A6-D19A9ADD8C22}"/>
                </a:ext>
              </a:extLst>
            </p:cNvPr>
            <p:cNvCxnSpPr>
              <a:cxnSpLocks/>
            </p:cNvCxnSpPr>
            <p:nvPr/>
          </p:nvCxnSpPr>
          <p:spPr>
            <a:xfrm>
              <a:off x="5922472" y="2691828"/>
              <a:ext cx="342558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8BFFB806-2862-4500-A34A-2C8F9E1DE913}"/>
                </a:ext>
              </a:extLst>
            </p:cNvPr>
            <p:cNvGrpSpPr/>
            <p:nvPr/>
          </p:nvGrpSpPr>
          <p:grpSpPr>
            <a:xfrm>
              <a:off x="5857556" y="2663235"/>
              <a:ext cx="472390" cy="57186"/>
              <a:chOff x="5857556" y="2727969"/>
              <a:chExt cx="472390" cy="57186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E882117C-30B6-444F-9DC7-E35187E23DE3}"/>
                  </a:ext>
                </a:extLst>
              </p:cNvPr>
              <p:cNvSpPr/>
              <p:nvPr/>
            </p:nvSpPr>
            <p:spPr>
              <a:xfrm>
                <a:off x="5857556" y="2727969"/>
                <a:ext cx="57186" cy="5718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13F5EE03-99D0-46B0-AC92-2D25266FEF18}"/>
                  </a:ext>
                </a:extLst>
              </p:cNvPr>
              <p:cNvSpPr/>
              <p:nvPr/>
            </p:nvSpPr>
            <p:spPr>
              <a:xfrm>
                <a:off x="6272760" y="2727969"/>
                <a:ext cx="57186" cy="5718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542B896A-45DF-4EAA-94AC-D58015B1763F}"/>
              </a:ext>
            </a:extLst>
          </p:cNvPr>
          <p:cNvCxnSpPr>
            <a:cxnSpLocks/>
          </p:cNvCxnSpPr>
          <p:nvPr/>
        </p:nvCxnSpPr>
        <p:spPr>
          <a:xfrm>
            <a:off x="6155665" y="2691828"/>
            <a:ext cx="0" cy="829287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EBBF2BA9-0EF4-4CFA-82A1-7A5CBD7CF524}"/>
              </a:ext>
            </a:extLst>
          </p:cNvPr>
          <p:cNvCxnSpPr>
            <a:cxnSpLocks/>
          </p:cNvCxnSpPr>
          <p:nvPr/>
        </p:nvCxnSpPr>
        <p:spPr>
          <a:xfrm>
            <a:off x="6155665" y="3522104"/>
            <a:ext cx="171279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>
            <a:extLst>
              <a:ext uri="{FF2B5EF4-FFF2-40B4-BE49-F238E27FC236}">
                <a16:creationId xmlns:a16="http://schemas.microsoft.com/office/drawing/2014/main" id="{FF5C7190-16A1-47D4-A475-99AE3F6CC59E}"/>
              </a:ext>
            </a:extLst>
          </p:cNvPr>
          <p:cNvSpPr/>
          <p:nvPr/>
        </p:nvSpPr>
        <p:spPr>
          <a:xfrm>
            <a:off x="6334674" y="349728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A422070-C06F-41EE-96ED-1BF7FB3B6FDD}"/>
              </a:ext>
            </a:extLst>
          </p:cNvPr>
          <p:cNvSpPr/>
          <p:nvPr/>
        </p:nvSpPr>
        <p:spPr>
          <a:xfrm>
            <a:off x="6469845" y="3275039"/>
            <a:ext cx="1729486" cy="494131"/>
          </a:xfrm>
          <a:prstGeom prst="roundRect">
            <a:avLst>
              <a:gd name="adj" fmla="val 11580"/>
            </a:avLst>
          </a:prstGeom>
          <a:noFill/>
          <a:ln>
            <a:solidFill>
              <a:schemeClr val="accent1"/>
            </a:solidFill>
          </a:ln>
          <a:effectLst>
            <a:outerShdw blurRad="139700" dist="139700" dir="27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BD7686F-6C80-41DB-B709-CB8E52FCA6BF}"/>
              </a:ext>
            </a:extLst>
          </p:cNvPr>
          <p:cNvSpPr txBox="1"/>
          <p:nvPr/>
        </p:nvSpPr>
        <p:spPr>
          <a:xfrm>
            <a:off x="6604304" y="3352827"/>
            <a:ext cx="146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accent3"/>
                </a:solidFill>
                <a:latin typeface="+mj-ea"/>
                <a:ea typeface="+mj-ea"/>
                <a:cs typeface="OPPOSans M" panose="00020600040101010101" pitchFamily="18" charset="-122"/>
              </a:rPr>
              <a:t>目标调整优化</a:t>
            </a: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665FB3DD-DA79-4525-BFFB-A919D8633FC6}"/>
              </a:ext>
            </a:extLst>
          </p:cNvPr>
          <p:cNvGrpSpPr/>
          <p:nvPr/>
        </p:nvGrpSpPr>
        <p:grpSpPr>
          <a:xfrm>
            <a:off x="5922735" y="4323787"/>
            <a:ext cx="469125" cy="57186"/>
            <a:chOff x="5922735" y="4327576"/>
            <a:chExt cx="469125" cy="57186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1D0031B8-285D-4349-927B-75C34F824CAA}"/>
                </a:ext>
              </a:extLst>
            </p:cNvPr>
            <p:cNvSpPr/>
            <p:nvPr/>
          </p:nvSpPr>
          <p:spPr>
            <a:xfrm>
              <a:off x="5922735" y="4327576"/>
              <a:ext cx="57186" cy="5718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9C26EA04-AFED-4A8C-A2CB-2944DCD57C1D}"/>
                </a:ext>
              </a:extLst>
            </p:cNvPr>
            <p:cNvCxnSpPr>
              <a:cxnSpLocks/>
            </p:cNvCxnSpPr>
            <p:nvPr/>
          </p:nvCxnSpPr>
          <p:spPr>
            <a:xfrm>
              <a:off x="5984386" y="4356169"/>
              <a:ext cx="342558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ash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1CBCB779-DCC1-4882-A35E-18F75AD352EA}"/>
                </a:ext>
              </a:extLst>
            </p:cNvPr>
            <p:cNvSpPr/>
            <p:nvPr/>
          </p:nvSpPr>
          <p:spPr>
            <a:xfrm>
              <a:off x="6334674" y="4327576"/>
              <a:ext cx="57186" cy="5718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84517DD2-1D1B-473A-9B5E-E1095767D25F}"/>
              </a:ext>
            </a:extLst>
          </p:cNvPr>
          <p:cNvCxnSpPr>
            <a:cxnSpLocks/>
          </p:cNvCxnSpPr>
          <p:nvPr/>
        </p:nvCxnSpPr>
        <p:spPr>
          <a:xfrm>
            <a:off x="3630553" y="2701967"/>
            <a:ext cx="0" cy="1643828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9A939AC7-7A2C-4B9F-AF3B-C8B2B3BF09AF}"/>
              </a:ext>
            </a:extLst>
          </p:cNvPr>
          <p:cNvCxnSpPr>
            <a:cxnSpLocks/>
          </p:cNvCxnSpPr>
          <p:nvPr/>
        </p:nvCxnSpPr>
        <p:spPr>
          <a:xfrm>
            <a:off x="3633935" y="2691828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2D4EE07D-A8E9-4510-AC21-25AC5C3EAC5D}"/>
              </a:ext>
            </a:extLst>
          </p:cNvPr>
          <p:cNvCxnSpPr>
            <a:cxnSpLocks/>
          </p:cNvCxnSpPr>
          <p:nvPr/>
        </p:nvCxnSpPr>
        <p:spPr>
          <a:xfrm>
            <a:off x="3633935" y="4352380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C1C787F-3902-4D1B-8260-1BFA576DD05E}"/>
              </a:ext>
            </a:extLst>
          </p:cNvPr>
          <p:cNvSpPr/>
          <p:nvPr/>
        </p:nvSpPr>
        <p:spPr>
          <a:xfrm>
            <a:off x="3974395" y="266323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2D94DFC8-0062-4A94-9832-AD0F0495E8A6}"/>
              </a:ext>
            </a:extLst>
          </p:cNvPr>
          <p:cNvSpPr/>
          <p:nvPr/>
        </p:nvSpPr>
        <p:spPr>
          <a:xfrm>
            <a:off x="3974395" y="4323787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3471A3F-138B-4677-BAA0-73B56F7E3FDE}"/>
              </a:ext>
            </a:extLst>
          </p:cNvPr>
          <p:cNvCxnSpPr>
            <a:cxnSpLocks/>
          </p:cNvCxnSpPr>
          <p:nvPr/>
        </p:nvCxnSpPr>
        <p:spPr>
          <a:xfrm>
            <a:off x="3204024" y="3529068"/>
            <a:ext cx="426529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F749D1E4-1239-414D-A4A6-77717713F290}"/>
              </a:ext>
            </a:extLst>
          </p:cNvPr>
          <p:cNvSpPr/>
          <p:nvPr/>
        </p:nvSpPr>
        <p:spPr>
          <a:xfrm>
            <a:off x="3130366" y="350047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1894BB4A-5216-4D80-B8E9-9CBCB37489DA}"/>
              </a:ext>
            </a:extLst>
          </p:cNvPr>
          <p:cNvGrpSpPr/>
          <p:nvPr/>
        </p:nvGrpSpPr>
        <p:grpSpPr>
          <a:xfrm>
            <a:off x="6469845" y="4105315"/>
            <a:ext cx="1729486" cy="494131"/>
            <a:chOff x="6649212" y="4105315"/>
            <a:chExt cx="1729486" cy="494131"/>
          </a:xfrm>
        </p:grpSpPr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616B3030-D55F-4521-B8D7-AC2F0E5DBF27}"/>
                </a:ext>
              </a:extLst>
            </p:cNvPr>
            <p:cNvSpPr/>
            <p:nvPr/>
          </p:nvSpPr>
          <p:spPr>
            <a:xfrm>
              <a:off x="6649212" y="4105315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13FC806-1CAE-44E2-B1F0-D529086EE91E}"/>
                </a:ext>
              </a:extLst>
            </p:cNvPr>
            <p:cNvSpPr txBox="1"/>
            <p:nvPr/>
          </p:nvSpPr>
          <p:spPr>
            <a:xfrm>
              <a:off x="6783671" y="4183103"/>
              <a:ext cx="146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accent3"/>
                  </a:solidFill>
                  <a:latin typeface="+mj-ea"/>
                  <a:ea typeface="+mj-ea"/>
                  <a:cs typeface="OPPOSans M" panose="00020600040101010101" pitchFamily="18" charset="-122"/>
                </a:rPr>
                <a:t>目标调整优化</a:t>
              </a:r>
            </a:p>
          </p:txBody>
        </p:sp>
      </p:grp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CEBFABEA-E565-47D2-9EE8-E7D5D070EB15}"/>
              </a:ext>
            </a:extLst>
          </p:cNvPr>
          <p:cNvCxnSpPr>
            <a:cxnSpLocks/>
          </p:cNvCxnSpPr>
          <p:nvPr/>
        </p:nvCxnSpPr>
        <p:spPr>
          <a:xfrm flipH="1">
            <a:off x="8674194" y="2701967"/>
            <a:ext cx="0" cy="1643828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4CC6E879-CCEE-4258-A25C-D1828997FF2C}"/>
              </a:ext>
            </a:extLst>
          </p:cNvPr>
          <p:cNvCxnSpPr>
            <a:cxnSpLocks/>
          </p:cNvCxnSpPr>
          <p:nvPr/>
        </p:nvCxnSpPr>
        <p:spPr>
          <a:xfrm flipH="1">
            <a:off x="8345008" y="2691828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>
            <a:extLst>
              <a:ext uri="{FF2B5EF4-FFF2-40B4-BE49-F238E27FC236}">
                <a16:creationId xmlns:a16="http://schemas.microsoft.com/office/drawing/2014/main" id="{09E182DD-0503-4DA0-8650-B3880CC70B65}"/>
              </a:ext>
            </a:extLst>
          </p:cNvPr>
          <p:cNvSpPr/>
          <p:nvPr/>
        </p:nvSpPr>
        <p:spPr>
          <a:xfrm flipH="1">
            <a:off x="8271782" y="266323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DCD91846-1632-4C64-9269-CC0ABCCA63DF}"/>
              </a:ext>
            </a:extLst>
          </p:cNvPr>
          <p:cNvCxnSpPr>
            <a:cxnSpLocks/>
          </p:cNvCxnSpPr>
          <p:nvPr/>
        </p:nvCxnSpPr>
        <p:spPr>
          <a:xfrm flipH="1">
            <a:off x="8331989" y="3522104"/>
            <a:ext cx="684412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>
            <a:extLst>
              <a:ext uri="{FF2B5EF4-FFF2-40B4-BE49-F238E27FC236}">
                <a16:creationId xmlns:a16="http://schemas.microsoft.com/office/drawing/2014/main" id="{4C05F381-3CEA-4C2A-8E90-4A2EFEE03A8F}"/>
              </a:ext>
            </a:extLst>
          </p:cNvPr>
          <p:cNvSpPr/>
          <p:nvPr/>
        </p:nvSpPr>
        <p:spPr>
          <a:xfrm flipH="1">
            <a:off x="9024636" y="3493511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15F751A4-BD29-49DD-A988-804286235B8A}"/>
              </a:ext>
            </a:extLst>
          </p:cNvPr>
          <p:cNvSpPr/>
          <p:nvPr/>
        </p:nvSpPr>
        <p:spPr>
          <a:xfrm flipH="1">
            <a:off x="8266567" y="3493511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EDE06289-B16A-4AA9-890A-DAD8AE77645E}"/>
              </a:ext>
            </a:extLst>
          </p:cNvPr>
          <p:cNvCxnSpPr>
            <a:cxnSpLocks/>
          </p:cNvCxnSpPr>
          <p:nvPr/>
        </p:nvCxnSpPr>
        <p:spPr>
          <a:xfrm flipH="1">
            <a:off x="8331989" y="4356169"/>
            <a:ext cx="342205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>
            <a:extLst>
              <a:ext uri="{FF2B5EF4-FFF2-40B4-BE49-F238E27FC236}">
                <a16:creationId xmlns:a16="http://schemas.microsoft.com/office/drawing/2014/main" id="{00CC55D4-B5C0-4B3A-A002-FE393F36A257}"/>
              </a:ext>
            </a:extLst>
          </p:cNvPr>
          <p:cNvSpPr/>
          <p:nvPr/>
        </p:nvSpPr>
        <p:spPr>
          <a:xfrm flipH="1">
            <a:off x="8266567" y="4327576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311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68.9246"/>
  <p:tag name="LEFT" val="497.5636"/>
  <p:tag name="WIDTH" val="133.3261"/>
  <p:tag name="HEIGHT" val="46.89803"/>
  <p:tag name="ADJUSTMENTS" val="7.816495"/>
  <p:tag name="SHADOWBLUR" val="18"/>
  <p:tag name="SHADOWOFFSETX" val="6.363961"/>
  <p:tag name="SHADOWOFFSETY" val="6.363961"/>
  <p:tag name="SHADOWSIZE" val="100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8.4581"/>
  <p:tag name="LEFT" val="544.0713"/>
  <p:tag name="WIDTH" val="71.21378"/>
  <p:tag name="HEIGHT" val="29.08126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88.8652"/>
  <p:tag name="LEFT" val="599.8853"/>
  <p:tag name="WIDTH" val="21.60898"/>
  <p:tag name="HEIGHT" val="15.75236"/>
  <p:tag name="SHAPEREFLECTION" val="-2.147484E+09"/>
  <p:tag name="SHAPEGLOW" val="0"/>
  <p:tag name="SOFTEDGE" val="0"/>
  <p:tag name="FONTSIZE" val="7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9.096"/>
  <p:tag name="LEFT" val="513.7932"/>
  <p:tag name="WIDTH" val="26.55512"/>
  <p:tag name="HEIGHT" val="26.55512"/>
  <p:tag name="LINEWEIGHT" val="1.75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82.0739"/>
  <p:tag name="LEFT" val="513.8049"/>
  <p:tag name="WIDTH" val="26.53165"/>
  <p:tag name="HEIGHT" val="19.99339"/>
  <p:tag name="SHAPEREFLECTION" val="-2.147484E+09"/>
  <p:tag name="SHAPEGLOW" val="0"/>
  <p:tag name="SOFTEDGE" val="0"/>
  <p:tag name="FONTSIZE" val="10.5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68.9246"/>
  <p:tag name="LEFT" val="497.5636"/>
  <p:tag name="WIDTH" val="133.3261"/>
  <p:tag name="HEIGHT" val="46.89803"/>
  <p:tag name="ADJUSTMENTS" val="7.816495"/>
  <p:tag name="SHADOWBLUR" val="18"/>
  <p:tag name="SHADOWOFFSETX" val="6.363961"/>
  <p:tag name="SHADOWOFFSETY" val="6.363961"/>
  <p:tag name="SHADOWSIZE" val="100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8.4581"/>
  <p:tag name="LEFT" val="544.0713"/>
  <p:tag name="WIDTH" val="71.21378"/>
  <p:tag name="HEIGHT" val="29.08126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88.8652"/>
  <p:tag name="LEFT" val="599.8853"/>
  <p:tag name="WIDTH" val="21.60898"/>
  <p:tag name="HEIGHT" val="15.75236"/>
  <p:tag name="SHAPEREFLECTION" val="-2.147484E+09"/>
  <p:tag name="SHAPEGLOW" val="0"/>
  <p:tag name="SOFTEDGE" val="0"/>
  <p:tag name="FONTSIZE" val="7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79.096"/>
  <p:tag name="LEFT" val="513.7932"/>
  <p:tag name="WIDTH" val="26.55512"/>
  <p:tag name="HEIGHT" val="26.55512"/>
  <p:tag name="LINEWEIGHT" val="1.75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82.0739"/>
  <p:tag name="LEFT" val="513.8049"/>
  <p:tag name="WIDTH" val="26.53165"/>
  <p:tag name="HEIGHT" val="19.99339"/>
  <p:tag name="SHAPEREFLECTION" val="-2.147484E+09"/>
  <p:tag name="SHAPEGLOW" val="0"/>
  <p:tag name="SOFTEDGE" val="0"/>
  <p:tag name="FONTSIZE" val="10.5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d4e063-a455-40b9-8b9a-e9b6a8ab24e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5.357576"/>
  <p:tag name="SHADOWSIZE" val="1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Z '" val="-2.147484E+09"/>
</p:tagLst>
</file>

<file path=ppt/theme/theme1.xml><?xml version="1.0" encoding="utf-8"?>
<a:theme xmlns:a="http://schemas.openxmlformats.org/drawingml/2006/main" name="Office 主题​​">
  <a:themeElements>
    <a:clrScheme name="学术配色蓝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92E9"/>
      </a:accent1>
      <a:accent2>
        <a:srgbClr val="00BCF6"/>
      </a:accent2>
      <a:accent3>
        <a:srgbClr val="002544"/>
      </a:accent3>
      <a:accent4>
        <a:srgbClr val="29CCD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学术配色蓝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92E9"/>
      </a:accent1>
      <a:accent2>
        <a:srgbClr val="00BCF6"/>
      </a:accent2>
      <a:accent3>
        <a:srgbClr val="002544"/>
      </a:accent3>
      <a:accent4>
        <a:srgbClr val="29CCD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13389</TotalTime>
  <Words>1651</Words>
  <Application>Microsoft Office PowerPoint</Application>
  <PresentationFormat>宽屏</PresentationFormat>
  <Paragraphs>280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Aharoni</vt:lpstr>
      <vt:lpstr>Arial</vt:lpstr>
      <vt:lpstr>江城斜黑体 900W</vt:lpstr>
      <vt:lpstr>OPPOSans H</vt:lpstr>
      <vt:lpstr>江城斜黑体 100W</vt:lpstr>
      <vt:lpstr>OPPOSans R</vt:lpstr>
      <vt:lpstr>OPPOSans B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靖元 陆</cp:lastModifiedBy>
  <cp:revision>1</cp:revision>
  <dcterms:created xsi:type="dcterms:W3CDTF">2022-01-06T05:12:53Z</dcterms:created>
  <dcterms:modified xsi:type="dcterms:W3CDTF">2023-11-27T15:41:16Z</dcterms:modified>
</cp:coreProperties>
</file>